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428" r:id="rId2"/>
    <p:sldId id="508" r:id="rId3"/>
    <p:sldId id="509" r:id="rId4"/>
    <p:sldId id="510" r:id="rId5"/>
    <p:sldId id="511" r:id="rId6"/>
    <p:sldId id="321" r:id="rId7"/>
    <p:sldId id="529" r:id="rId8"/>
    <p:sldId id="530" r:id="rId9"/>
    <p:sldId id="528" r:id="rId10"/>
    <p:sldId id="531" r:id="rId11"/>
    <p:sldId id="517" r:id="rId12"/>
    <p:sldId id="518" r:id="rId13"/>
    <p:sldId id="522" r:id="rId14"/>
    <p:sldId id="523" r:id="rId15"/>
    <p:sldId id="524" r:id="rId16"/>
    <p:sldId id="526" r:id="rId17"/>
    <p:sldId id="525" r:id="rId18"/>
    <p:sldId id="429" r:id="rId19"/>
    <p:sldId id="364" r:id="rId20"/>
    <p:sldId id="361" r:id="rId21"/>
    <p:sldId id="535" r:id="rId22"/>
    <p:sldId id="537" r:id="rId23"/>
    <p:sldId id="365" r:id="rId24"/>
    <p:sldId id="394" r:id="rId25"/>
    <p:sldId id="391" r:id="rId26"/>
    <p:sldId id="390" r:id="rId27"/>
    <p:sldId id="554" r:id="rId28"/>
    <p:sldId id="555" r:id="rId29"/>
    <p:sldId id="395" r:id="rId30"/>
    <p:sldId id="536" r:id="rId31"/>
    <p:sldId id="393" r:id="rId32"/>
    <p:sldId id="399" r:id="rId33"/>
    <p:sldId id="392" r:id="rId34"/>
    <p:sldId id="357" r:id="rId35"/>
    <p:sldId id="362" r:id="rId36"/>
    <p:sldId id="363" r:id="rId37"/>
    <p:sldId id="336" r:id="rId38"/>
    <p:sldId id="337" r:id="rId39"/>
    <p:sldId id="333" r:id="rId40"/>
    <p:sldId id="338" r:id="rId41"/>
    <p:sldId id="384" r:id="rId42"/>
    <p:sldId id="344" r:id="rId43"/>
    <p:sldId id="538" r:id="rId44"/>
    <p:sldId id="385" r:id="rId45"/>
    <p:sldId id="539" r:id="rId46"/>
    <p:sldId id="389" r:id="rId47"/>
    <p:sldId id="540" r:id="rId48"/>
    <p:sldId id="386" r:id="rId49"/>
    <p:sldId id="541" r:id="rId50"/>
    <p:sldId id="388" r:id="rId51"/>
    <p:sldId id="543" r:id="rId52"/>
    <p:sldId id="544" r:id="rId53"/>
    <p:sldId id="549" r:id="rId54"/>
    <p:sldId id="545" r:id="rId55"/>
    <p:sldId id="546" r:id="rId56"/>
    <p:sldId id="547" r:id="rId57"/>
    <p:sldId id="548" r:id="rId58"/>
    <p:sldId id="320" r:id="rId59"/>
    <p:sldId id="335" r:id="rId60"/>
    <p:sldId id="355" r:id="rId61"/>
    <p:sldId id="332" r:id="rId62"/>
    <p:sldId id="351" r:id="rId63"/>
    <p:sldId id="352" r:id="rId64"/>
    <p:sldId id="345" r:id="rId65"/>
    <p:sldId id="347" r:id="rId66"/>
    <p:sldId id="382" r:id="rId67"/>
    <p:sldId id="551" r:id="rId68"/>
    <p:sldId id="552" r:id="rId69"/>
    <p:sldId id="396" r:id="rId70"/>
    <p:sldId id="343" r:id="rId71"/>
    <p:sldId id="397" r:id="rId72"/>
    <p:sldId id="348" r:id="rId73"/>
    <p:sldId id="360" r:id="rId74"/>
    <p:sldId id="446" r:id="rId75"/>
    <p:sldId id="449" r:id="rId76"/>
    <p:sldId id="456" r:id="rId77"/>
    <p:sldId id="315" r:id="rId78"/>
    <p:sldId id="475" r:id="rId79"/>
    <p:sldId id="478" r:id="rId80"/>
    <p:sldId id="503" r:id="rId81"/>
    <p:sldId id="505" r:id="rId82"/>
    <p:sldId id="507" r:id="rId83"/>
    <p:sldId id="520" r:id="rId84"/>
    <p:sldId id="521" r:id="rId85"/>
    <p:sldId id="553" r:id="rId86"/>
    <p:sldId id="519" r:id="rId87"/>
    <p:sldId id="532" r:id="rId88"/>
    <p:sldId id="533" r:id="rId89"/>
    <p:sldId id="542" r:id="rId90"/>
    <p:sldId id="550" r:id="rId91"/>
  </p:sldIdLst>
  <p:sldSz cx="9144000" cy="6858000" type="screen4x3"/>
  <p:notesSz cx="6858000" cy="9144000"/>
  <p:defaultTextStyle>
    <a:defPPr>
      <a:defRPr lang="en-US"/>
    </a:defPPr>
    <a:lvl1pPr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1pPr>
    <a:lvl2pPr marL="4572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2pPr>
    <a:lvl3pPr marL="9144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3pPr>
    <a:lvl4pPr marL="13716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4pPr>
    <a:lvl5pPr marL="1828800" algn="ctr" rtl="0" fontAlgn="base">
      <a:spcBef>
        <a:spcPct val="0"/>
      </a:spcBef>
      <a:spcAft>
        <a:spcPct val="0"/>
      </a:spcAft>
      <a:defRPr sz="3200" b="1" kern="1200">
        <a:solidFill>
          <a:schemeClr val="bg1"/>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3200" b="1" kern="1200">
        <a:solidFill>
          <a:schemeClr val="bg1"/>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615A"/>
    <a:srgbClr val="190551"/>
    <a:srgbClr val="FF5D15"/>
    <a:srgbClr val="D36103"/>
    <a:srgbClr val="920000"/>
    <a:srgbClr val="480808"/>
    <a:srgbClr val="B00000"/>
    <a:srgbClr val="FF500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9733" autoAdjust="0"/>
    <p:restoredTop sz="55600" autoAdjust="0"/>
  </p:normalViewPr>
  <p:slideViewPr>
    <p:cSldViewPr snapToGrid="0" showGuides="1">
      <p:cViewPr>
        <p:scale>
          <a:sx n="60" d="100"/>
          <a:sy n="60" d="100"/>
        </p:scale>
        <p:origin x="-974" y="264"/>
      </p:cViewPr>
      <p:guideLst>
        <p:guide orient="horz" pos="2160"/>
        <p:guide pos="2880"/>
      </p:guideLst>
    </p:cSldViewPr>
  </p:slideViewPr>
  <p:outlineViewPr>
    <p:cViewPr>
      <p:scale>
        <a:sx n="33" d="100"/>
        <a:sy n="33" d="100"/>
      </p:scale>
      <p:origin x="0" y="7896"/>
    </p:cViewPr>
  </p:outlineViewPr>
  <p:notesTextViewPr>
    <p:cViewPr>
      <p:scale>
        <a:sx n="100" d="100"/>
        <a:sy n="100" d="100"/>
      </p:scale>
      <p:origin x="0" y="0"/>
    </p:cViewPr>
  </p:notesTextViewPr>
  <p:sorterViewPr>
    <p:cViewPr>
      <p:scale>
        <a:sx n="20" d="100"/>
        <a:sy n="2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effectLst/>
              </a:defRPr>
            </a:lvl1pPr>
          </a:lstStyle>
          <a:p>
            <a:endParaRPr lang="en-US"/>
          </a:p>
        </p:txBody>
      </p:sp>
      <p:sp>
        <p:nvSpPr>
          <p:cNvPr id="348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effectLst/>
              </a:defRPr>
            </a:lvl1pPr>
          </a:lstStyle>
          <a:p>
            <a:endParaRPr lang="en-US"/>
          </a:p>
        </p:txBody>
      </p:sp>
      <p:sp>
        <p:nvSpPr>
          <p:cNvPr id="34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effectLst/>
              </a:defRPr>
            </a:lvl1pPr>
          </a:lstStyle>
          <a:p>
            <a:endParaRPr lang="en-US"/>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effectLst/>
              </a:defRPr>
            </a:lvl1pPr>
          </a:lstStyle>
          <a:p>
            <a:fld id="{561B66F2-4490-4101-9AF6-40065018678B}" type="slidenum">
              <a:rPr lang="en-US"/>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D8C053-CFDA-4324-A1E5-D7FBE8FE7417}" type="slidenum">
              <a:rPr lang="en-US"/>
              <a:pPr/>
              <a:t>1</a:t>
            </a:fld>
            <a:endParaRPr lang="en-US"/>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p:txBody>
          <a:bodyPr/>
          <a:lstStyle/>
          <a:p>
            <a:r>
              <a:rPr lang="en-US" dirty="0" smtClean="0"/>
              <a:t>Mesozoic</a:t>
            </a:r>
            <a:r>
              <a:rPr lang="en-US" baseline="0" dirty="0" smtClean="0"/>
              <a:t> magmatic madness ends in the Cenozoic.</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r>
              <a:rPr lang="en-US" dirty="0" smtClean="0"/>
              <a:t>and an </a:t>
            </a:r>
            <a:r>
              <a:rPr lang="en-US" dirty="0" smtClean="0"/>
              <a:t>arrangement </a:t>
            </a:r>
            <a:r>
              <a:rPr lang="en-US" baseline="0" dirty="0" smtClean="0"/>
              <a:t>similar in appearance to the Grand Tetons.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At 11,000 meters, d</a:t>
            </a:r>
            <a:r>
              <a:rPr lang="en-US" dirty="0" smtClean="0"/>
              <a:t>isplacement</a:t>
            </a:r>
            <a:r>
              <a:rPr lang="en-US" baseline="0" dirty="0" smtClean="0"/>
              <a:t> on the Sierra fault is much less than on the Teton Fault, but that uplift is very young and it has been accelerating. Uplift tilted the Sierran Block to the west, greatly increasing stream gradient for the main east-west flowing streams like the Merced, but it had much less effect on the more north-south oriented tributaries.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caused the </a:t>
            </a:r>
            <a:r>
              <a:rPr lang="en-US" dirty="0" smtClean="0"/>
              <a:t>old, </a:t>
            </a:r>
            <a:r>
              <a:rPr lang="en-US" dirty="0" smtClean="0"/>
              <a:t>relatively stable</a:t>
            </a:r>
            <a:r>
              <a:rPr lang="en-US" baseline="0" dirty="0" smtClean="0"/>
              <a:t> Merced River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to down-cut</a:t>
            </a:r>
            <a:r>
              <a:rPr lang="en-US" baseline="0" dirty="0" smtClean="0"/>
              <a:t> into its canyon…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and to a much </a:t>
            </a:r>
            <a:r>
              <a:rPr lang="en-US" dirty="0" smtClean="0"/>
              <a:t>lower elevation</a:t>
            </a:r>
            <a:r>
              <a:rPr lang="en-US" baseline="0" dirty="0" smtClean="0"/>
              <a:t> </a:t>
            </a:r>
            <a:r>
              <a:rPr lang="en-US" dirty="0" smtClean="0"/>
              <a:t>along </a:t>
            </a:r>
            <a:r>
              <a:rPr lang="en-US" dirty="0" smtClean="0"/>
              <a:t>the high gradient main channel relative to its</a:t>
            </a:r>
            <a:r>
              <a:rPr lang="en-US" baseline="0" dirty="0" smtClean="0"/>
              <a:t> low gradient tributaries. The smaller, less down-cut tributaries dropped-off steeply where they entered the main canyon, forming “hanging valleys”.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Pleistocene</a:t>
            </a:r>
            <a:r>
              <a:rPr lang="en-US" baseline="0" dirty="0" smtClean="0"/>
              <a:t> glaciation will accentuate this relationship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as large glaciers have far more erosive power than small glaciers.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 hanging valleys</a:t>
            </a:r>
            <a:r>
              <a:rPr lang="en-US" baseline="0" dirty="0" smtClean="0"/>
              <a:t> are certainly a characteristic feature of glaciated landscapes, the exceptional drop-offs of Yosemite’s are in part due to pre-existing hanging valleys created by river erosion.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282DA7-3D6C-4058-B4DE-C09F78902DA0}" type="slidenum">
              <a:rPr lang="en-US"/>
              <a:pPr/>
              <a:t>18</a:t>
            </a:fld>
            <a:endParaRPr lang="en-US"/>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dirty="0" smtClean="0"/>
              <a:t>All that uplift </a:t>
            </a:r>
            <a:r>
              <a:rPr lang="en-US" dirty="0" smtClean="0"/>
              <a:t>and</a:t>
            </a:r>
            <a:r>
              <a:rPr lang="en-US" baseline="0" dirty="0" smtClean="0"/>
              <a:t> </a:t>
            </a:r>
            <a:r>
              <a:rPr lang="en-US" dirty="0" smtClean="0"/>
              <a:t>erosion</a:t>
            </a:r>
            <a:r>
              <a:rPr lang="en-US" baseline="0" dirty="0" smtClean="0"/>
              <a:t> unloaded </a:t>
            </a:r>
            <a:r>
              <a:rPr lang="en-US" baseline="0" dirty="0" smtClean="0"/>
              <a:t>the weight of 1000’s of meters of rock overlying the plutons.</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E083FA-0314-4914-96C0-BF73ED01530A}" type="slidenum">
              <a:rPr lang="en-US"/>
              <a:pPr/>
              <a:t>19</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r>
              <a:rPr lang="en-US" dirty="0" smtClean="0"/>
              <a:t>The resultant reduction in pressure </a:t>
            </a:r>
            <a:r>
              <a:rPr lang="en-US" dirty="0" smtClean="0"/>
              <a:t>was</a:t>
            </a:r>
            <a:r>
              <a:rPr lang="en-US" baseline="0" dirty="0" smtClean="0"/>
              <a:t> one of the main reasons for the </a:t>
            </a:r>
            <a:r>
              <a:rPr lang="en-US" baseline="0" dirty="0" smtClean="0"/>
              <a:t>formation of joints within the plutonic rocks. Joints are rock fractures along which no displacement has taken place. Three joint types occur in Yosemite National Park and they play a major role in the development of many of the park’s landforms. Master joints are regional in extent, but widely spaced.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it did during the Nevadan Orogeny, t</a:t>
            </a:r>
            <a:r>
              <a:rPr lang="en-US" dirty="0" smtClean="0"/>
              <a:t>he Farallon</a:t>
            </a:r>
            <a:r>
              <a:rPr lang="en-US" baseline="0" dirty="0" smtClean="0"/>
              <a:t> Plate continued to subduct under North America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94564C-5F6E-423C-A70F-AC3682CE8DCE}" type="slidenum">
              <a:rPr lang="en-US"/>
              <a:pPr/>
              <a:t>20</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r>
              <a:rPr lang="en-US" dirty="0" smtClean="0"/>
              <a:t>Half Dome’s near-vertical</a:t>
            </a:r>
            <a:r>
              <a:rPr lang="en-US" baseline="0" dirty="0" smtClean="0"/>
              <a:t> north face is a prime example of a master joint. Such joints probably are related to regional tectonic stress.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this rarely seen aerial perspective of Half Dome</a:t>
            </a:r>
            <a:r>
              <a:rPr lang="en-US" baseline="0" dirty="0" smtClean="0"/>
              <a:t> you can see a second master joint shaping its back side.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Looking straight down Half Dome you can see how its shape is not truly dome-like</a:t>
            </a:r>
            <a:r>
              <a:rPr lang="en-US" baseline="0" dirty="0" smtClean="0"/>
              <a:t> but, rather, is distinctly elongated parallel to the master joints.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4F0644-9A93-43F4-8E13-3A2F5D0CC979}" type="slidenum">
              <a:rPr lang="en-US"/>
              <a:pPr/>
              <a:t>23</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r>
              <a:rPr lang="en-US" dirty="0" smtClean="0"/>
              <a:t>A complex system of</a:t>
            </a:r>
            <a:r>
              <a:rPr lang="en-US" baseline="0" dirty="0" smtClean="0"/>
              <a:t> </a:t>
            </a:r>
            <a:r>
              <a:rPr lang="en-US" baseline="0" dirty="0" smtClean="0"/>
              <a:t>more closely-spaced, “lesser joints” </a:t>
            </a:r>
            <a:r>
              <a:rPr lang="en-US" baseline="0" dirty="0" smtClean="0"/>
              <a:t>lie buried beneath the valley’s </a:t>
            </a:r>
            <a:r>
              <a:rPr lang="en-US" baseline="0" dirty="0" smtClean="0"/>
              <a:t>sediments, weakening the rock and facilitating both stream and glacial erosion. Such joints can form by contraction associated with pluton cooling.</a:t>
            </a:r>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E2435C-1528-43CE-9F6A-6040882C25BA}" type="slidenum">
              <a:rPr lang="en-US"/>
              <a:pPr/>
              <a:t>24</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r>
              <a:rPr lang="en-US" dirty="0" smtClean="0"/>
              <a:t>The third</a:t>
            </a:r>
            <a:r>
              <a:rPr lang="en-US" baseline="0" dirty="0" smtClean="0"/>
              <a:t> type of joint, the skin-like “sheet joints” are most obvious on the top of Half Dome, …</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3A9E26-EE9F-4728-8B87-6B974E8886F4}" type="slidenum">
              <a:rPr lang="en-US"/>
              <a:pPr/>
              <a:t>25</a:t>
            </a:fld>
            <a:endParaRPr lang="en-US"/>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 which can be accessed via</a:t>
            </a:r>
            <a:r>
              <a:rPr lang="en-US" baseline="0" dirty="0" smtClean="0"/>
              <a:t> the infamous</a:t>
            </a:r>
            <a:r>
              <a:rPr lang="en-US" dirty="0" smtClean="0"/>
              <a:t> cable</a:t>
            </a:r>
            <a:r>
              <a:rPr lang="en-US" baseline="0" dirty="0" smtClean="0"/>
              <a:t> route. </a:t>
            </a:r>
            <a:r>
              <a:rPr lang="en-US" dirty="0" smtClean="0"/>
              <a:t>From this perspective</a:t>
            </a:r>
            <a:r>
              <a:rPr lang="en-US" baseline="0" dirty="0" smtClean="0"/>
              <a:t> you can see that Half Dome is more of a rounded-off vertical slab rather than a semi-circular dome.</a:t>
            </a: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740B9-5C4A-494C-8042-1814617F16A5}" type="slidenum">
              <a:rPr lang="en-US"/>
              <a:pPr/>
              <a:t>26</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dirty="0" smtClean="0"/>
              <a:t>The rounding is due to the action of sheet joints which are prominent on the top of Half Dome. Sheet</a:t>
            </a:r>
            <a:r>
              <a:rPr lang="en-US" baseline="0" dirty="0" smtClean="0"/>
              <a:t> Joints form from expansion due to pressure release as erosion removes the massive weight of rock that once sat on top of the plutons. </a:t>
            </a: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740B9-5C4A-494C-8042-1814617F16A5}" type="slidenum">
              <a:rPr lang="en-US"/>
              <a:pPr/>
              <a:t>27</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baseline="0" dirty="0" smtClean="0"/>
              <a:t>Because the pressure reduction on the top of the pluton is greater than in the pluton’s interior, …</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1740B9-5C4A-494C-8042-1814617F16A5}" type="slidenum">
              <a:rPr lang="en-US"/>
              <a:pPr/>
              <a:t>28</a:t>
            </a:fld>
            <a:endParaRPr lang="en-US"/>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r>
              <a:rPr lang="en-US" baseline="0" dirty="0" smtClean="0"/>
              <a:t>… the amount of expansion is greatest near the surface. To accommodate the differential expansion, sheet joints therefore form parallel to the surface in a concentric onion-like arrangement. </a:t>
            </a: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47B4D-B740-40B0-9076-EC1E726B3888}" type="slidenum">
              <a:rPr lang="en-US"/>
              <a:pPr/>
              <a:t>29</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baseline="0" dirty="0" smtClean="0"/>
              <a:t>Frost wedging and other processes widen and loosen the joint-bounded slabs until they eventually slide off …</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but the accelerating westward</a:t>
            </a:r>
            <a:r>
              <a:rPr lang="en-US" baseline="0" dirty="0" smtClean="0"/>
              <a:t> motion of the North American Plate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E47B4D-B740-40B0-9076-EC1E726B3888}" type="slidenum">
              <a:rPr lang="en-US"/>
              <a:pPr/>
              <a:t>30</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72E237-818C-45BA-9030-28A1C08292E1}" type="slidenum">
              <a:rPr lang="en-US"/>
              <a:pPr/>
              <a:t>31</a:t>
            </a:fld>
            <a:endParaRPr lang="en-US"/>
          </a:p>
        </p:txBody>
      </p:sp>
      <p:sp>
        <p:nvSpPr>
          <p:cNvPr id="285698" name="Rectangle 2"/>
          <p:cNvSpPr>
            <a:spLocks noGrp="1" noRot="1" noChangeAspect="1" noChangeArrowheads="1" noTextEdit="1"/>
          </p:cNvSpPr>
          <p:nvPr>
            <p:ph type="sldImg"/>
          </p:nvPr>
        </p:nvSpPr>
        <p:spPr>
          <a:ln/>
        </p:spPr>
      </p:sp>
      <p:sp>
        <p:nvSpPr>
          <p:cNvPr id="285699" name="Rectangle 3"/>
          <p:cNvSpPr>
            <a:spLocks noGrp="1" noChangeArrowheads="1"/>
          </p:cNvSpPr>
          <p:nvPr>
            <p:ph type="body" idx="1"/>
          </p:nvPr>
        </p:nvSpPr>
        <p:spPr/>
        <p:txBody>
          <a:bodyPr/>
          <a:lstStyle/>
          <a:p>
            <a:r>
              <a:rPr lang="en-US" dirty="0" smtClean="0"/>
              <a:t>… in a process called exfoliation. Exfoliation ultimately</a:t>
            </a:r>
            <a:r>
              <a:rPr lang="en-US" baseline="0" dirty="0" smtClean="0"/>
              <a:t> smoothes and rounds the exposed plutons ….</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8B08EB-17C7-477D-B082-1E1F4ADCEE19}" type="slidenum">
              <a:rPr lang="en-US"/>
              <a:pPr/>
              <a:t>32</a:t>
            </a:fld>
            <a:endParaRPr lang="en-US"/>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p:txBody>
          <a:bodyPr/>
          <a:lstStyle/>
          <a:p>
            <a:r>
              <a:rPr lang="en-US" dirty="0" smtClean="0"/>
              <a:t>… forming exfoliation domes.</a:t>
            </a:r>
            <a:r>
              <a:rPr lang="en-US" baseline="0" dirty="0" smtClean="0"/>
              <a:t> </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87193C-73A4-454B-A14E-B116B2A330EE}" type="slidenum">
              <a:rPr lang="en-US"/>
              <a:pPr/>
              <a:t>33</a:t>
            </a:fld>
            <a:endParaRPr lang="en-US"/>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n-US" baseline="0" dirty="0" smtClean="0"/>
              <a:t>These lie just north of Half Dome hence the name “North Dome”.</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5DBB43-FF3C-47D6-B114-35D44BC6C30E}" type="slidenum">
              <a:rPr lang="en-US"/>
              <a:pPr/>
              <a:t>34</a:t>
            </a:fld>
            <a:endParaRPr lang="en-US"/>
          </a:p>
        </p:txBody>
      </p:sp>
      <p:sp>
        <p:nvSpPr>
          <p:cNvPr id="205826" name="Rectangle 2"/>
          <p:cNvSpPr>
            <a:spLocks noGrp="1" noRot="1" noChangeAspect="1" noChangeArrowheads="1" noTextEdit="1"/>
          </p:cNvSpPr>
          <p:nvPr>
            <p:ph type="sldImg"/>
          </p:nvPr>
        </p:nvSpPr>
        <p:spPr>
          <a:ln/>
        </p:spPr>
      </p:sp>
      <p:sp>
        <p:nvSpPr>
          <p:cNvPr id="205827" name="Rectangle 3"/>
          <p:cNvSpPr>
            <a:spLocks noGrp="1" noChangeArrowheads="1"/>
          </p:cNvSpPr>
          <p:nvPr>
            <p:ph type="body" idx="1"/>
          </p:nvPr>
        </p:nvSpPr>
        <p:spPr/>
        <p:txBody>
          <a:bodyPr/>
          <a:lstStyle/>
          <a:p>
            <a:r>
              <a:rPr lang="en-US" baseline="0" dirty="0" smtClean="0"/>
              <a:t>Below North Dome lie the great sheet joints known as the Royal Arches. These are somewhat special sheet joints in that they formed in response to the release of pressure on the </a:t>
            </a:r>
            <a:r>
              <a:rPr lang="en-US" i="1" baseline="0" dirty="0" smtClean="0"/>
              <a:t>wall</a:t>
            </a:r>
            <a:r>
              <a:rPr lang="en-US" baseline="0" dirty="0" smtClean="0"/>
              <a:t> of the valley as glacial erosion of the valley removed the confining pressure on these rocks. Nonetheless, they ultimately have the same rounding affect as all sheet joints. As these great slabs spall off, North Dome will widen and blend more seamlessly into the valley slopes.</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250D972-3E9F-4DEF-B3EC-C2E9B155CE2F}" type="slidenum">
              <a:rPr lang="en-US"/>
              <a:pPr/>
              <a:t>35</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r>
              <a:rPr lang="en-US" dirty="0" smtClean="0"/>
              <a:t>The absence of jointing also controls</a:t>
            </a:r>
            <a:r>
              <a:rPr lang="en-US" baseline="0" dirty="0" smtClean="0"/>
              <a:t> topography. The massive, non-jointed El Capitan granite was strong enough to resist glacial erosion and support some of the highest vertical cliffs in the world.</a:t>
            </a:r>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CB0746-99CC-46F0-AC0B-4546E3467C53}" type="slidenum">
              <a:rPr lang="en-US"/>
              <a:pPr/>
              <a:t>36</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r>
              <a:rPr lang="en-US" dirty="0" smtClean="0"/>
              <a:t>No study of</a:t>
            </a:r>
            <a:r>
              <a:rPr lang="en-US" baseline="0" dirty="0" smtClean="0"/>
              <a:t> the geology of Yosemite National Park is complete without a thorough discussion of the affects of Pleistocene glaciation.</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8EC603-C9C0-4C29-9EC5-043771CF9D5E}" type="slidenum">
              <a:rPr lang="en-US"/>
              <a:pPr/>
              <a:t>37</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en-US" dirty="0" smtClean="0"/>
              <a:t>During numerous times in the Pleistocene the entire Yosemite Valley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EF65B1-EE58-4B9A-8893-B0A8433061EF}" type="slidenum">
              <a:rPr lang="en-US"/>
              <a:pPr/>
              <a:t>38</a:t>
            </a:fld>
            <a:endParaRPr lang="en-US"/>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dirty="0" smtClean="0"/>
              <a:t>…was covered with glacial</a:t>
            </a:r>
            <a:r>
              <a:rPr lang="en-US" baseline="0" dirty="0" smtClean="0"/>
              <a:t> ice. </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919DF-FDEC-418D-A78C-9DDB361544CC}" type="slidenum">
              <a:rPr lang="en-US"/>
              <a:pPr/>
              <a:t>39</a:t>
            </a:fld>
            <a:endParaRPr lang="en-US"/>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en-US" dirty="0" smtClean="0"/>
              <a:t>Glacial Polish</a:t>
            </a:r>
            <a:r>
              <a:rPr lang="en-US" baseline="0" dirty="0" smtClean="0"/>
              <a:t> on the walls of the valley …</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combined</a:t>
            </a:r>
            <a:r>
              <a:rPr lang="en-US" baseline="0" dirty="0" smtClean="0"/>
              <a:t> with ever younger and more buoyant crust arriving at the subduction zone…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2C9D01-45FC-4D62-A869-547FA4DAC6F7}" type="slidenum">
              <a:rPr lang="en-US"/>
              <a:pPr/>
              <a:t>40</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aseline="0" dirty="0" smtClean="0"/>
              <a:t>… and importantly, above the valley rim…</a:t>
            </a: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D383B6-4AC1-4A13-A74C-0B3FD2551053}" type="slidenum">
              <a:rPr lang="en-US"/>
              <a:pPr/>
              <a:t>41</a:t>
            </a:fld>
            <a:endParaRPr lang="en-US"/>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baseline="0" dirty="0" smtClean="0"/>
              <a:t>.. where random, ice-deposited boulders called glacial erratics rest, attest to the erosion of glaciers …</a:t>
            </a: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7A8F1-85F1-4288-9CAD-1BE6F067F407}" type="slidenum">
              <a:rPr lang="en-US"/>
              <a:pPr/>
              <a:t>42</a:t>
            </a:fld>
            <a:endParaRPr lang="en-US"/>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en-US" dirty="0" smtClean="0"/>
              <a:t>… and that they spilled out from the confines</a:t>
            </a:r>
            <a:r>
              <a:rPr lang="en-US" baseline="0" dirty="0" smtClean="0"/>
              <a:t> of the valley on to the surrounding terrain. Ice thickness was not enough to cover the entire land surface around Yosemite and so, like this ice field in Greenland, numerous rocky peaks called Nunataks were ex</a:t>
            </a:r>
            <a:r>
              <a:rPr lang="en-US" dirty="0" smtClean="0"/>
              <a:t>posed</a:t>
            </a:r>
            <a:r>
              <a:rPr lang="en-US" baseline="0" dirty="0" smtClean="0"/>
              <a:t> </a:t>
            </a:r>
            <a:r>
              <a:rPr lang="en-US" dirty="0" smtClean="0"/>
              <a:t>above the ice.</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ABC09-DAB5-4BF3-8466-28DFF532B70D}" type="slidenum">
              <a:rPr lang="en-US"/>
              <a:pPr/>
              <a:t>43</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dirty="0" smtClean="0"/>
              <a:t>Half Dome was once a Nunatak. </a:t>
            </a:r>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A30F25-FDFD-44D5-AD2C-3C8EA3E5B46F}" type="slidenum">
              <a:rPr lang="en-US"/>
              <a:pPr/>
              <a:t>44</a:t>
            </a:fld>
            <a:endParaRPr lang="en-US"/>
          </a:p>
        </p:txBody>
      </p:sp>
      <p:sp>
        <p:nvSpPr>
          <p:cNvPr id="269314" name="Rectangle 2"/>
          <p:cNvSpPr>
            <a:spLocks noGrp="1" noRot="1" noChangeAspect="1" noChangeArrowheads="1" noTextEdit="1"/>
          </p:cNvSpPr>
          <p:nvPr>
            <p:ph type="sldImg"/>
          </p:nvPr>
        </p:nvSpPr>
        <p:spPr>
          <a:ln/>
        </p:spPr>
      </p:sp>
      <p:sp>
        <p:nvSpPr>
          <p:cNvPr id="269315" name="Rectangle 3"/>
          <p:cNvSpPr>
            <a:spLocks noGrp="1" noChangeArrowheads="1"/>
          </p:cNvSpPr>
          <p:nvPr>
            <p:ph type="body" idx="1"/>
          </p:nvPr>
        </p:nvSpPr>
        <p:spPr/>
        <p:txBody>
          <a:bodyPr/>
          <a:lstStyle/>
          <a:p>
            <a:r>
              <a:rPr lang="en-US" dirty="0" smtClean="0"/>
              <a:t>Roches</a:t>
            </a:r>
            <a:r>
              <a:rPr lang="en-US" baseline="0" dirty="0" smtClean="0"/>
              <a:t> Moutonnees are of particular interest in Yosemite.</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should remember them from our study of Isle Royale. Remember that the steep side forms as glacial ice freezes to jointed rock and “plucks” it away as the ice moves.</a:t>
            </a:r>
            <a:endParaRPr lang="en-US" dirty="0"/>
          </a:p>
        </p:txBody>
      </p:sp>
      <p:sp>
        <p:nvSpPr>
          <p:cNvPr id="4" name="Slide Number Placeholder 3"/>
          <p:cNvSpPr>
            <a:spLocks noGrp="1"/>
          </p:cNvSpPr>
          <p:nvPr>
            <p:ph type="sldNum" sz="quarter" idx="10"/>
          </p:nvPr>
        </p:nvSpPr>
        <p:spPr/>
        <p:txBody>
          <a:bodyPr/>
          <a:lstStyle/>
          <a:p>
            <a:pPr>
              <a:defRPr/>
            </a:pPr>
            <a:fld id="{90F83FD9-B959-40EE-9869-6029D3BBFD42}"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8AC3C-8438-487C-AF4C-BADF8AA75D56}" type="slidenum">
              <a:rPr lang="en-US"/>
              <a:pPr/>
              <a:t>46</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dirty="0" err="1" smtClean="0"/>
              <a:t>Lembert</a:t>
            </a:r>
            <a:r>
              <a:rPr lang="en-US" dirty="0" smtClean="0"/>
              <a:t> Dome in Tuolumne</a:t>
            </a:r>
            <a:r>
              <a:rPr lang="en-US" baseline="0" dirty="0" smtClean="0"/>
              <a:t> Meadows is a beautiful (and huge!) example of a roche </a:t>
            </a:r>
            <a:r>
              <a:rPr lang="en-US" b="0" dirty="0" smtClean="0"/>
              <a:t>moutonnée. Can you tell which direction the glacier moved?</a:t>
            </a:r>
            <a:endParaRPr lang="en-US" b="0" dirty="0"/>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F8AC3C-8438-487C-AF4C-BADF8AA75D56}" type="slidenum">
              <a:rPr lang="en-US"/>
              <a:pPr/>
              <a:t>47</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r>
              <a:rPr lang="en-US" dirty="0" smtClean="0"/>
              <a:t>Right to left is correct.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FEEF2-9494-435E-A67B-5C0134440597}" type="slidenum">
              <a:rPr lang="en-US"/>
              <a:pPr/>
              <a:t>48</a:t>
            </a:fld>
            <a:endParaRPr lang="en-US"/>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r>
              <a:rPr lang="en-US" dirty="0" smtClean="0"/>
              <a:t>Just below Half </a:t>
            </a:r>
            <a:r>
              <a:rPr lang="en-US" dirty="0"/>
              <a:t>Dome </a:t>
            </a:r>
            <a:r>
              <a:rPr lang="en-US" dirty="0" smtClean="0"/>
              <a:t>lie two other</a:t>
            </a:r>
            <a:r>
              <a:rPr lang="en-US" baseline="0" dirty="0" smtClean="0"/>
              <a:t> good examples of roche </a:t>
            </a:r>
            <a:r>
              <a:rPr lang="en-US" b="0" dirty="0" err="1" smtClean="0"/>
              <a:t>moutonnées</a:t>
            </a:r>
            <a:r>
              <a:rPr lang="en-US" b="0" dirty="0" smtClean="0"/>
              <a:t> - </a:t>
            </a:r>
            <a:r>
              <a:rPr lang="en-US" dirty="0" smtClean="0"/>
              <a:t>Mt </a:t>
            </a:r>
            <a:r>
              <a:rPr lang="en-US" dirty="0"/>
              <a:t>Broderick and Liberty </a:t>
            </a:r>
            <a:r>
              <a:rPr lang="en-US" dirty="0" smtClean="0"/>
              <a:t>Cap.</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the right angle</a:t>
            </a:r>
            <a:r>
              <a:rPr lang="en-US" baseline="0" dirty="0" smtClean="0"/>
              <a:t> the characteristic </a:t>
            </a:r>
            <a:r>
              <a:rPr lang="en-US" baseline="0" dirty="0" smtClean="0"/>
              <a:t>roche </a:t>
            </a:r>
            <a:r>
              <a:rPr lang="en-US" b="0" dirty="0" smtClean="0"/>
              <a:t>moutonnée </a:t>
            </a:r>
            <a:r>
              <a:rPr lang="en-US" baseline="0" dirty="0" smtClean="0"/>
              <a:t>asymmetry is apparent.</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caused the uplift and erosion of the leading edge of the North American Plate. By the Mid-</a:t>
            </a:r>
            <a:r>
              <a:rPr lang="en-US" baseline="0" dirty="0" smtClean="0"/>
              <a:t>Cenozoic erosion had exposed the Sierra Nevada Batholith and a vast peneplain sloped towards the ocean.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85D50-8EB1-462B-8732-6C73739D0EC4}" type="slidenum">
              <a:rPr lang="en-US"/>
              <a:pPr/>
              <a:t>50</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r>
              <a:rPr lang="en-US" dirty="0" smtClean="0"/>
              <a:t>Glacial plucking</a:t>
            </a:r>
            <a:r>
              <a:rPr lang="en-US" baseline="0" dirty="0" smtClean="0"/>
              <a:t> on the down flow side of Liberty Cap formed the steep drop-off down which Nevada Falls cascades.</a:t>
            </a: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D9B311-13B1-46B5-8218-2DA1DD09C99C}" type="slidenum">
              <a:rPr lang="en-US"/>
              <a:pPr/>
              <a:t>51</a:t>
            </a:fld>
            <a:endParaRPr lang="en-US"/>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p:txBody>
          <a:bodyPr/>
          <a:lstStyle/>
          <a:p>
            <a:r>
              <a:rPr lang="en-US" dirty="0" smtClean="0"/>
              <a:t>Nevada Falls belongs to a type of waterfall called a glacial “staircase” fall.</a:t>
            </a:r>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F1F177-3CF8-4DFA-99BB-66A10B8326E9}" type="slidenum">
              <a:rPr lang="en-US"/>
              <a:pPr/>
              <a:t>52</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r>
              <a:rPr lang="en-US" dirty="0" smtClean="0"/>
              <a:t>Vernal Falls is part of this same “staircase”.</a:t>
            </a:r>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you look closely at this Google Earth view</a:t>
            </a:r>
            <a:r>
              <a:rPr lang="en-US" baseline="0" dirty="0" smtClean="0"/>
              <a:t> you can see that the steps that create Vernal and Nevada falls are aligned parallel to the system of master joints that were so influential in the formation of Half Dome.</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38F59B-EA12-499E-BA7B-463EAE184AFF}" type="slidenum">
              <a:rPr lang="en-US"/>
              <a:pPr/>
              <a:t>54</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dirty="0" smtClean="0"/>
              <a:t>This suicide view of Nevada Falls clearly shows the master</a:t>
            </a:r>
            <a:r>
              <a:rPr lang="en-US" baseline="0" dirty="0" smtClean="0"/>
              <a:t> joint surface exposed by glacial plucking.</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B9AEE6-DCE0-4598-B825-900C683BBD53}" type="slidenum">
              <a:rPr lang="en-US"/>
              <a:pPr/>
              <a:t>55</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The</a:t>
            </a:r>
            <a:r>
              <a:rPr lang="en-US" baseline="0" dirty="0" smtClean="0"/>
              <a:t> half-mile distance between Nevada Falls …</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6D4DC6-A127-488D-91D1-EC0857899E4A}" type="slidenum">
              <a:rPr lang="en-US"/>
              <a:pPr/>
              <a:t>56</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en-US" dirty="0" smtClean="0"/>
              <a:t>… and Vernal Falls provides some </a:t>
            </a:r>
            <a:r>
              <a:rPr lang="en-US" baseline="0" dirty="0" smtClean="0"/>
              <a:t>perspective …</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241AA8-E0D5-44DF-A376-142031AEA32B}" type="slidenum">
              <a:rPr lang="en-US"/>
              <a:pPr/>
              <a:t>57</a:t>
            </a:fld>
            <a:endParaRPr lang="en-US"/>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t>
            </a:r>
            <a:r>
              <a:rPr lang="en-US" baseline="0" dirty="0" smtClean="0"/>
              <a:t>on the spacing of the master joints.</a:t>
            </a:r>
            <a:endParaRPr lang="en-US" dirty="0" smtClean="0"/>
          </a:p>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1D6FF4-2244-46B9-9276-D932AA4C809B}" type="slidenum">
              <a:rPr lang="en-US"/>
              <a:pPr/>
              <a:t>58</a:t>
            </a:fld>
            <a:endParaRPr lang="en-US"/>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r>
              <a:rPr lang="en-US" dirty="0" smtClean="0"/>
              <a:t>Yosemite’s second type of waterfall</a:t>
            </a:r>
            <a:r>
              <a:rPr lang="en-US" baseline="0" dirty="0" smtClean="0"/>
              <a:t> issues from the much higher hanging valleys.</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0508B3-E86A-413E-8CC9-78DAF0677F3A}" type="slidenum">
              <a:rPr lang="en-US"/>
              <a:pPr/>
              <a:t>59</a:t>
            </a:fld>
            <a:endParaRPr lang="en-US"/>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en-US" dirty="0" smtClean="0"/>
              <a:t>Remember that hanging valleys form where a small glacier</a:t>
            </a:r>
            <a:r>
              <a:rPr lang="en-US" baseline="0" dirty="0" smtClean="0"/>
              <a:t> joins the far deeper trough of a much larger glacier.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BD1875-7D5C-4AB6-BA70-E9D7D443790F}" type="slidenum">
              <a:rPr lang="en-US"/>
              <a:pPr/>
              <a:t>6</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r>
              <a:rPr lang="en-US" dirty="0" smtClean="0"/>
              <a:t>Across this peneplain the Merced and several other Sierra</a:t>
            </a:r>
            <a:r>
              <a:rPr lang="en-US" baseline="0" dirty="0" smtClean="0"/>
              <a:t> Nevada rivers flowed. Because the gradient was very </a:t>
            </a:r>
            <a:r>
              <a:rPr lang="en-US" baseline="0" dirty="0" smtClean="0"/>
              <a:t>low, </a:t>
            </a:r>
            <a:r>
              <a:rPr lang="en-US" baseline="0" dirty="0" smtClean="0"/>
              <a:t>these </a:t>
            </a:r>
            <a:r>
              <a:rPr lang="en-US" baseline="0" dirty="0" smtClean="0"/>
              <a:t>rivers </a:t>
            </a:r>
            <a:r>
              <a:rPr lang="en-US" baseline="0" dirty="0" smtClean="0"/>
              <a:t>did little </a:t>
            </a:r>
            <a:r>
              <a:rPr lang="en-US" baseline="0" dirty="0" smtClean="0"/>
              <a:t>down-cutting</a:t>
            </a:r>
            <a:r>
              <a:rPr lang="en-US" baseline="0" dirty="0" smtClean="0"/>
              <a:t>.</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9222C8-DA43-487C-A573-64C975500A4C}" type="slidenum">
              <a:rPr lang="en-US"/>
              <a:pPr/>
              <a:t>60</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dirty="0" smtClean="0"/>
              <a:t>Bridal Veil Falls</a:t>
            </a:r>
            <a:r>
              <a:rPr lang="en-US" baseline="0" dirty="0" smtClean="0"/>
              <a:t> issues from this hanging valley and is a classic example.</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DA9563-3A9B-4C7E-8DC6-8010BB26DEF2}" type="slidenum">
              <a:rPr lang="en-US"/>
              <a:pPr/>
              <a:t>61</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en-US" dirty="0" smtClean="0"/>
              <a:t>Although one</a:t>
            </a:r>
            <a:r>
              <a:rPr lang="en-US" baseline="0" dirty="0" smtClean="0"/>
              <a:t> of the most popular waterfalls in the park, at 620 feet Bridal Veil is nowhere near the highest.</a:t>
            </a:r>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955B03-12C4-460B-AD4E-11C49ACC6881}" type="slidenum">
              <a:rPr lang="en-US"/>
              <a:pPr/>
              <a:t>62</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dirty="0"/>
              <a:t>Ribbon </a:t>
            </a:r>
            <a:r>
              <a:rPr lang="en-US" dirty="0" smtClean="0"/>
              <a:t>Falls comes in at </a:t>
            </a:r>
            <a:r>
              <a:rPr lang="en-US" dirty="0" smtClean="0"/>
              <a:t>1,612 feet</a:t>
            </a:r>
            <a:r>
              <a:rPr lang="en-US" baseline="0" dirty="0" smtClean="0"/>
              <a:t> …</a:t>
            </a:r>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0236B-C16E-49E4-81F1-B8A2EBBC24D1}" type="slidenum">
              <a:rPr lang="en-US"/>
              <a:pPr/>
              <a:t>63</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dirty="0" smtClean="0"/>
              <a:t>… and Yosemite Falls at </a:t>
            </a:r>
            <a:r>
              <a:rPr lang="en-US" dirty="0" smtClean="0"/>
              <a:t>2,425 feet – making it</a:t>
            </a:r>
            <a:r>
              <a:rPr lang="en-US" baseline="0" dirty="0" smtClean="0"/>
              <a:t> the </a:t>
            </a:r>
            <a:r>
              <a:rPr lang="en-US" dirty="0" smtClean="0"/>
              <a:t>7</a:t>
            </a:r>
            <a:r>
              <a:rPr lang="en-US" baseline="30000" dirty="0" smtClean="0"/>
              <a:t>th</a:t>
            </a:r>
            <a:r>
              <a:rPr lang="en-US" dirty="0" smtClean="0"/>
              <a:t> highest in world</a:t>
            </a:r>
            <a:r>
              <a:rPr lang="en-US" baseline="0" dirty="0" smtClean="0"/>
              <a:t>. Both exemplify the terrific heights typical of hanging valley water falls.</a:t>
            </a:r>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3B1054-67A7-43E4-A5C0-13285E7AB169}" type="slidenum">
              <a:rPr lang="en-US"/>
              <a:pPr/>
              <a:t>64</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dirty="0" smtClean="0"/>
              <a:t>For nearly a hundred years there was an other type of fall in Yosemite.</a:t>
            </a:r>
            <a:r>
              <a:rPr lang="en-US" baseline="0" dirty="0" smtClean="0"/>
              <a:t> Back in the day, a great pile of embers would be pushed nightly from the top of glacier point …</a:t>
            </a:r>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04CC61-1889-4996-8C62-4163E352CC0F}" type="slidenum">
              <a:rPr lang="en-US"/>
              <a:pPr/>
              <a:t>65</a:t>
            </a:fld>
            <a:endParaRPr lang="en-US"/>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r>
              <a:rPr lang="en-US" dirty="0" smtClean="0"/>
              <a:t>… towards great crowds of onlookers</a:t>
            </a:r>
            <a:r>
              <a:rPr lang="en-US" baseline="0" dirty="0" smtClean="0"/>
              <a:t> below. Congestion and heightened environmental consciousness led to the popular attraction’s termination in 1968.</a:t>
            </a:r>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BA311C-E72B-4FC3-899D-FCCBC852967B}" type="slidenum">
              <a:rPr lang="en-US"/>
              <a:pPr/>
              <a:t>66</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dirty="0" smtClean="0"/>
              <a:t>The</a:t>
            </a:r>
            <a:r>
              <a:rPr lang="en-US" baseline="0" dirty="0" smtClean="0"/>
              <a:t> final geologic touches on the park were applied by glacial deposition.</a:t>
            </a:r>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Although</a:t>
            </a:r>
            <a:r>
              <a:rPr lang="en-US" baseline="0" dirty="0" smtClean="0"/>
              <a:t> touted as a classic example of a U-shaped glacial trough, you can see that the valley is actually quite flat from side to side.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That’s because of the sediment that accumulated in Lake Yosemite – a large lake that formed behind a recessional moraine located below Bridal Veil Falls.</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3F6A69-4EDF-4A8B-AAB9-9244D34C7CA5}" type="slidenum">
              <a:rPr lang="en-US"/>
              <a:pPr/>
              <a:t>69</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r>
              <a:rPr lang="en-US" dirty="0" smtClean="0"/>
              <a:t>Because lake sediments </a:t>
            </a:r>
            <a:r>
              <a:rPr lang="en-US" baseline="0" dirty="0" smtClean="0"/>
              <a:t>are more permeable than the unsorted till that makes up moraines, the water table is lower in areas where the lake sediments deposited. Lower water tables and periodic natural wildfires combine to inhibit tree growth such that only grasses survive and thus meadows form. Note that trees only grow next to the Merced River here.</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that will change considerably</a:t>
            </a:r>
            <a:r>
              <a:rPr lang="en-US" baseline="0" dirty="0" smtClean="0"/>
              <a:t> when the arrival of the Pacific Plate at the trench changes stress patterns from compression to shear stress and extension. Not only did this event initiate the formation of the Basin and Range Province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177C71-A1AA-4B12-8CF6-3AB0CB1FBB15}" type="slidenum">
              <a:rPr lang="en-US"/>
              <a:pPr/>
              <a:t>70</a:t>
            </a:fld>
            <a:endParaRPr lang="en-US"/>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p:txBody>
          <a:bodyPr/>
          <a:lstStyle/>
          <a:p>
            <a:r>
              <a:rPr lang="en-US" dirty="0" smtClean="0"/>
              <a:t>Meadows used to cover much more of the valley but by one estimate, they</a:t>
            </a:r>
            <a:r>
              <a:rPr lang="en-US" baseline="0" dirty="0" smtClean="0"/>
              <a:t> only cover 6.8% of their 1866 area.</a:t>
            </a:r>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696952-92D4-418F-B8DF-927B3834EFEE}" type="slidenum">
              <a:rPr lang="en-US"/>
              <a:pPr/>
              <a:t>71</a:t>
            </a:fld>
            <a:endParaRPr lang="en-US"/>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r>
              <a:rPr lang="en-US" dirty="0" smtClean="0"/>
              <a:t>Meadow size</a:t>
            </a:r>
            <a:r>
              <a:rPr lang="en-US" baseline="0" dirty="0" smtClean="0"/>
              <a:t> </a:t>
            </a:r>
            <a:r>
              <a:rPr lang="en-US" dirty="0" smtClean="0"/>
              <a:t>reduction in</a:t>
            </a:r>
            <a:r>
              <a:rPr lang="en-US" baseline="0" dirty="0" smtClean="0"/>
              <a:t> Yosemite Valley is largely a result of human fire-suppression, which has allowed tree seedlings to gain a foot hold.</a:t>
            </a:r>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71FC8C-AC39-4CD6-9048-59AAD04428FD}" type="slidenum">
              <a:rPr lang="en-US"/>
              <a:pPr/>
              <a:t>72</a:t>
            </a:fld>
            <a:endParaRPr lang="en-US"/>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7760AD-374C-4FA3-B80D-350F9F6ED3C7}" type="slidenum">
              <a:rPr lang="en-US"/>
              <a:pPr/>
              <a:t>73</a:t>
            </a:fld>
            <a:endParaRPr lang="en-US"/>
          </a:p>
        </p:txBody>
      </p:sp>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p:txBody>
          <a:bodyPr/>
          <a:lstStyle/>
          <a:p>
            <a:r>
              <a:rPr lang="en-US"/>
              <a:t>Yosemite 05 RFH Half Dome at sunset. (Photo by Ronald F. Hacker)</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FBFFDC-C9A9-4788-B526-A9E49AC11452}" type="slidenum">
              <a:rPr lang="en-US"/>
              <a:pPr/>
              <a:t>74</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0" baseline="0" dirty="0" smtClean="0"/>
              <a:t>Famed nature photographer Ansel Adams once said of </a:t>
            </a:r>
          </a:p>
          <a:p>
            <a:r>
              <a:rPr lang="en-US" b="0" dirty="0" smtClean="0"/>
              <a:t>No matter how sophisticated you may be, a large granite mountain cannot be denied - it speaks in silence to the very core of your being” Those are the words</a:t>
            </a:r>
            <a:r>
              <a:rPr lang="en-US" b="0" baseline="0" dirty="0" smtClean="0"/>
              <a:t> of</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smtClean="0">
                <a:solidFill>
                  <a:schemeClr val="accent2"/>
                </a:solidFill>
                <a:effectLst/>
                <a:latin typeface="Times New Roman" pitchFamily="18" charset="0"/>
              </a:rPr>
              <a:t>To make Yosemite National Park, go to Mt. Rainier National Park and erode the volcano away! You might</a:t>
            </a:r>
            <a:r>
              <a:rPr lang="en-US" sz="1200" i="0" baseline="0" dirty="0" smtClean="0">
                <a:solidFill>
                  <a:schemeClr val="accent2"/>
                </a:solidFill>
                <a:effectLst/>
                <a:latin typeface="Times New Roman" pitchFamily="18" charset="0"/>
              </a:rPr>
              <a:t> recall that the bulk of Mt. Rainier was made of andesite – a fine-grained volcanic rock of intermediate composition. But also recall that all that Mt. Rainier is built on the </a:t>
            </a:r>
            <a:endParaRPr lang="en-US" sz="1200" i="0" dirty="0" smtClean="0">
              <a:solidFill>
                <a:schemeClr val="accent2"/>
              </a:solidFill>
              <a:effectLst/>
              <a:latin typeface="Times New Roman" pitchFamily="18" charset="0"/>
            </a:endParaRPr>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5ADF3-B458-4115-8D77-27D20F097FEB}" type="slidenum">
              <a:rPr lang="en-US"/>
              <a:pPr/>
              <a:t>78</a:t>
            </a:fld>
            <a:endParaRPr lang="en-US"/>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DBC42D-92CC-47EB-A0EE-6C3B64AE673A}" type="slidenum">
              <a:rPr lang="en-US"/>
              <a:pPr/>
              <a:t>79</a:t>
            </a:fld>
            <a:endParaRPr lang="en-US"/>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p:txBody>
          <a:bodyPr/>
          <a:lstStyle/>
          <a:p>
            <a:r>
              <a:rPr lang="en-US"/>
              <a:t>Yosemite 29 RFH Igneous intrusion within granite. (Photo by Ronald F. Hacker) </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0D20A1-5AE4-4CD6-80D2-4A06CBA4D901}" type="slidenum">
              <a:rPr lang="en-US"/>
              <a:pPr/>
              <a:t>80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r>
              <a:rPr lang="en-US" b="1" dirty="0"/>
              <a:t>Abstract</a:t>
            </a:r>
          </a:p>
          <a:p>
            <a:r>
              <a:rPr lang="en-US" dirty="0"/>
              <a:t>Microcline megacrysts in the Cathedral Peak Granodiorite and other parts of the Tuolumne Intrusive Suite were formed by textural coarsening (Ostwald Ripening) of earlier formed crystals. The early-formed crystals nucleated and grew in an environment of increasing </a:t>
            </a:r>
            <a:r>
              <a:rPr lang="en-US" dirty="0" err="1"/>
              <a:t>undercooling</a:t>
            </a:r>
            <a:r>
              <a:rPr lang="en-US" dirty="0"/>
              <a:t>, probably during the ascent of the magma. Emplacement of the magma into warm host-rocks promoted textural coarsening. Crystals smaller than a certain size (the critical size) dissolved in the interstitial melt whilst larger crystals grew. Microcline was most sensitive to this effect as the magma temperature was buffered close to its </a:t>
            </a:r>
            <a:r>
              <a:rPr lang="en-US" dirty="0" err="1"/>
              <a:t>liquidus</a:t>
            </a:r>
            <a:r>
              <a:rPr lang="en-US" dirty="0"/>
              <a:t> for a long period by the release of latent heat of </a:t>
            </a:r>
            <a:r>
              <a:rPr lang="en-US" dirty="0" err="1"/>
              <a:t>crystallisation</a:t>
            </a:r>
            <a:r>
              <a:rPr lang="en-US" dirty="0"/>
              <a:t>. Positive feedback between textural coarsening and magma permeability channeled the flow of interstitial melt to produce a heterogeneous distribution of megacrysts. </a:t>
            </a:r>
            <a:r>
              <a:rPr lang="en-US" dirty="0" err="1"/>
              <a:t>Megacryst</a:t>
            </a:r>
            <a:r>
              <a:rPr lang="en-US" dirty="0"/>
              <a:t> growth was halted when cooling resumed at the end of the intrusive cycle. K-feldspar nucleation was then renewed and K-feldspar crystals grew to form part of the groundmass. It was the particular thermal history of this pluton that promoted textural coarsening – chemically similar plutons that lack megacrysts probably did not have the pause during cooling that was necessary for the development of this texture. </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A1C59B-9492-49CF-9FEE-365B02197D94}" type="slidenum">
              <a:rPr lang="en-US"/>
              <a:pPr/>
              <a:t>81</a:t>
            </a:fld>
            <a:endParaRPr lang="en-US"/>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en-US" dirty="0" smtClean="0"/>
              <a:t>Well think again</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a:t>
            </a:r>
            <a:r>
              <a:rPr lang="en-US" baseline="0" dirty="0" smtClean="0"/>
              <a:t> but at the same time the entire Sierra Block uplifts along a regional-scale normal fault.</a:t>
            </a:r>
            <a:endParaRPr lang="en-US" dirty="0" smtClean="0"/>
          </a:p>
          <a:p>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EFD85-E37B-40A2-8626-CFB680FE12BA}" type="slidenum">
              <a:rPr lang="en-US"/>
              <a:pPr/>
              <a:t>82</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pPr>
              <a:lnSpc>
                <a:spcPct val="80000"/>
              </a:lnSpc>
            </a:pPr>
            <a:r>
              <a:rPr lang="en-US" sz="1000" b="1" dirty="0"/>
              <a:t>"SEDIMENTARY" STRUCTURES IN A LAYERED GRANODIORITE: AN EXAMPLE OF MAGMA MULTIPHASE DYNAMICS FROM THE TUOLUMNE INTRUSIVE SUITE, SIERRA NEVADA, CALIFORNIA</a:t>
            </a:r>
          </a:p>
          <a:p>
            <a:pPr>
              <a:lnSpc>
                <a:spcPct val="80000"/>
              </a:lnSpc>
            </a:pPr>
            <a:r>
              <a:rPr lang="en-US" sz="1000" b="1" dirty="0"/>
              <a:t>JAMES, </a:t>
            </a:r>
            <a:r>
              <a:rPr lang="en-US" sz="1000" b="1" dirty="0" err="1"/>
              <a:t>Loetterle</a:t>
            </a:r>
            <a:r>
              <a:rPr lang="en-US" sz="1000" b="1" dirty="0"/>
              <a:t> and BERGANTZ, George W., Earth Space Sciences, </a:t>
            </a:r>
            <a:r>
              <a:rPr lang="en-US" sz="1000" b="1" dirty="0" err="1"/>
              <a:t>Univ</a:t>
            </a:r>
            <a:r>
              <a:rPr lang="en-US" sz="1000" b="1" dirty="0"/>
              <a:t> of Washington, Box 351310, Seattle, WA 98195, jletter@u.washington.edu The Tuolumne Intrusive Suite (TIS) is a type example of a concentrically zoned, composite, intrusive body. Mapping, geochronology and limited chemical analyses have led to the suggestion that magma was episodically assembled into the TIS. However, the physical processes that contribute to the shared characteristics in the units of the TIS are not obvious, due to the special rheological requirements for the preservation of fluid processes. Hence the sparse sedimentary-type features exposed in layered outcrops of the TIS provide a unique opportunity to assess fluid dynamic processes. </a:t>
            </a:r>
          </a:p>
          <a:p>
            <a:pPr>
              <a:lnSpc>
                <a:spcPct val="80000"/>
              </a:lnSpc>
            </a:pPr>
            <a:r>
              <a:rPr lang="en-US" sz="1000" b="1" dirty="0"/>
              <a:t>Outcrops of centimeter scale, rhythmic, modally graded layers have been mapped near the eastern margin of the TIS, locally cross-cutting all members of the suite. This layering involves all mineral phases, demonstrating ‘fluidity’ up to moderate degrees of </a:t>
            </a:r>
            <a:r>
              <a:rPr lang="en-US" sz="1000" b="1" dirty="0" err="1"/>
              <a:t>crystallinity</a:t>
            </a:r>
            <a:r>
              <a:rPr lang="en-US" sz="1000" b="1" dirty="0"/>
              <a:t>. The layering is different than other seemingly dynamic features such as ladder-dikes and </a:t>
            </a:r>
            <a:r>
              <a:rPr lang="en-US" sz="1000" b="1" dirty="0" err="1"/>
              <a:t>schieren</a:t>
            </a:r>
            <a:r>
              <a:rPr lang="en-US" sz="1000" b="1" dirty="0"/>
              <a:t>, or K-spar rich magma “worms.” Some layers of granodiorite demonstrate features similar to cross bedding in sedimentary rocks. Other layers display slumping or truncation of bedding similar to soft-sediment deformation. In some cases a sharp, sub-planar, upper and/or lower contact of the layers is visible. In all cases dikes containing K-spar megacrysts cross cut the layers. Field relations suggest that the layers occupy "slot-like" openings in the Kuna Crest and Half Dome granodiorites. This is similar to the geometry invoked by Clarke and Clarke (1998) for layered outcrops of granodiorite in the South Mountain Batholith of Nova Scotia. However, the TIS layers appear to originate by dynamic deposition rather than in-situ crystal growth. The layers capture the process of Cathedral Peak magma being drawn into near horizontal planar conduits. As the process is repeated, rhythmic layers develop. </a:t>
            </a:r>
            <a:r>
              <a:rPr lang="en-US" sz="1000" dirty="0"/>
              <a:t>2003 Seattle Annual Meeting (November 2–5, 2003) </a:t>
            </a:r>
            <a:br>
              <a:rPr lang="en-US" sz="1000" dirty="0"/>
            </a:br>
            <a:endParaRPr lang="en-US" sz="1000" dirty="0"/>
          </a:p>
          <a:p>
            <a:pPr>
              <a:lnSpc>
                <a:spcPct val="80000"/>
              </a:lnSpc>
            </a:pPr>
            <a:endParaRPr lang="en-US" sz="1000"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can</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85</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BD1875-7D5C-4AB6-BA70-E9D7D443790F}" type="slidenum">
              <a:rPr lang="en-US"/>
              <a:pPr/>
              <a:t>86</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8ABC09-DAB5-4BF3-8466-28DFF532B70D}" type="slidenum">
              <a:rPr lang="en-US"/>
              <a:pPr/>
              <a:t>87</a:t>
            </a:fld>
            <a:endParaRPr lang="en-US"/>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p:txBody>
          <a:bodyPr/>
          <a:lstStyle/>
          <a:p>
            <a:r>
              <a:rPr lang="en-US"/>
              <a:t>Yosemite 2 RFH Half Dome from Glacier Point. (Photo by Ronald F. Hacker)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07F660-4C75-4DFD-96E3-A16B9D5A5085}" type="slidenum">
              <a:rPr lang="en-US"/>
              <a:pPr/>
              <a:t>88</a:t>
            </a:fld>
            <a:endParaRPr lang="en-US"/>
          </a:p>
        </p:txBody>
      </p:sp>
      <p:sp>
        <p:nvSpPr>
          <p:cNvPr id="222210" name="Rectangle 2"/>
          <p:cNvSpPr>
            <a:spLocks noGrp="1" noRot="1" noChangeAspect="1" noChangeArrowheads="1" noTextEdit="1"/>
          </p:cNvSpPr>
          <p:nvPr>
            <p:ph type="sldImg"/>
          </p:nvPr>
        </p:nvSpPr>
        <p:spPr>
          <a:ln/>
        </p:spPr>
      </p:sp>
      <p:sp>
        <p:nvSpPr>
          <p:cNvPr id="222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A2B1CE-21AB-4A8E-96C8-1083F46CA2E8}" type="slidenum">
              <a:rPr lang="en-US"/>
              <a:pPr/>
              <a:t>89</a:t>
            </a:fld>
            <a:endParaRPr lang="en-US"/>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p:txBody>
          <a:bodyPr/>
          <a:lstStyle/>
          <a:p>
            <a:r>
              <a:rPr lang="en-US"/>
              <a:t>Mt Broderick and Liberty Cap were covered by glaciers</a:t>
            </a:r>
          </a:p>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180726-6B96-47D1-808C-AA23693A913D}" type="slidenum">
              <a:rPr lang="en-US"/>
              <a:pPr/>
              <a:t>90</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en-US"/>
              <a:t>Yosemite 01A RFH Yosemite Valley. (Photo by Ronald F. Hacker)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i="0" dirty="0" smtClean="0">
                <a:effectLst/>
                <a:latin typeface="Times New Roman" pitchFamily="18" charset="0"/>
              </a:rPr>
              <a:t>That creates a steep fault escarpment bordering the Basin and Range Province</a:t>
            </a:r>
            <a:r>
              <a:rPr lang="en-US" sz="1200" i="0" baseline="0" dirty="0" smtClean="0">
                <a:effectLst/>
                <a:latin typeface="Times New Roman" pitchFamily="18" charset="0"/>
              </a:rPr>
              <a:t> on </a:t>
            </a:r>
            <a:r>
              <a:rPr lang="en-US" sz="1200" i="0" dirty="0" smtClean="0">
                <a:effectLst/>
                <a:latin typeface="Times New Roman" pitchFamily="18" charset="0"/>
              </a:rPr>
              <a:t>the east side of the Sierra Nevada,</a:t>
            </a:r>
            <a:r>
              <a:rPr lang="en-US" sz="1200" i="0" baseline="0" dirty="0" smtClean="0">
                <a:effectLst/>
                <a:latin typeface="Times New Roman" pitchFamily="18" charset="0"/>
              </a:rPr>
              <a:t> …</a:t>
            </a:r>
            <a:endParaRPr lang="en-US" dirty="0"/>
          </a:p>
        </p:txBody>
      </p:sp>
      <p:sp>
        <p:nvSpPr>
          <p:cNvPr id="4" name="Slide Number Placeholder 3"/>
          <p:cNvSpPr>
            <a:spLocks noGrp="1"/>
          </p:cNvSpPr>
          <p:nvPr>
            <p:ph type="sldNum" sz="quarter" idx="10"/>
          </p:nvPr>
        </p:nvSpPr>
        <p:spPr/>
        <p:txBody>
          <a:bodyPr/>
          <a:lstStyle/>
          <a:p>
            <a:fld id="{561B66F2-4490-4101-9AF6-40065018678B}"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6D4D96F-31AF-48BC-A4F2-FA33A3984AC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8EFBAC8-470D-4C43-B586-41104B95B8C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0A977E-8A21-4E66-8BDA-C1F283974334}"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D14BB5-5061-4CF0-8529-38D8B601A11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7ACE5C2-9048-42A3-A8F8-A8A63AC5EF8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A0F68AE-4E44-4C25-9E60-9298DF36756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533EBCE-5DB2-49FE-B779-57C9980FC7A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39C4D60-CC1D-4D35-8A6B-E023B9D6465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A4BDE0F8-E0E2-4BF5-8BB6-D37A47BE74E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A6BB07E-090C-46D1-AA0D-7ABCB7D67025}"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51E6C1-CD68-44D6-B6BD-1B4131551CCE}"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effectLst/>
              </a:defRPr>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effectLst/>
              </a:defRPr>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effectLst/>
              </a:defRPr>
            </a:lvl1pPr>
          </a:lstStyle>
          <a:p>
            <a:fld id="{30AC7CBA-341A-494A-904E-92C3D8A9C8F1}"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yosemite.ca.us/formation/images/thumbnail/50mya.jpg"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hyperlink" Target="http://www.yosemite.ca.us/formation/images/thumbnail/10mya.jpg"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hyperlink" Target="http://www.yosemite.ca.us/formation/images/thumbnail/3mya.jpg"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hyperlink" Target="http://www.yosemite.ca.us/formation/images/thumbnail/1mya.jp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yosemite.ca.us/formation/images/thumbnail/10tya.jpg"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32.gi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4.gif"/></Relationships>
</file>

<file path=ppt/slides/_rels/slide6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2.gi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327682" name="Text Box 2"/>
          <p:cNvSpPr txBox="1">
            <a:spLocks noChangeArrowheads="1"/>
          </p:cNvSpPr>
          <p:nvPr/>
        </p:nvSpPr>
        <p:spPr bwMode="auto">
          <a:xfrm>
            <a:off x="1208314" y="1309687"/>
            <a:ext cx="7162800" cy="4238625"/>
          </a:xfrm>
          <a:prstGeom prst="rect">
            <a:avLst/>
          </a:prstGeom>
          <a:noFill/>
          <a:ln w="9525">
            <a:noFill/>
            <a:miter lim="800000"/>
            <a:headEnd/>
            <a:tailEnd/>
          </a:ln>
          <a:effectLst/>
        </p:spPr>
        <p:txBody>
          <a:bodyPr>
            <a:spAutoFit/>
          </a:bodyPr>
          <a:lstStyle/>
          <a:p>
            <a:pPr>
              <a:spcBef>
                <a:spcPct val="50000"/>
              </a:spcBef>
            </a:pPr>
            <a:r>
              <a:rPr lang="en-US" u="sng" dirty="0">
                <a:effectLst>
                  <a:outerShdw blurRad="38100" dist="38100" dir="2700000" algn="tl">
                    <a:srgbClr val="808080"/>
                  </a:outerShdw>
                </a:effectLst>
              </a:rPr>
              <a:t>The Cenozoic</a:t>
            </a:r>
          </a:p>
          <a:p>
            <a:pPr algn="l">
              <a:spcBef>
                <a:spcPct val="50000"/>
              </a:spcBef>
              <a:buFontTx/>
              <a:buChar char="•"/>
            </a:pPr>
            <a:r>
              <a:rPr lang="en-US" dirty="0">
                <a:effectLst>
                  <a:outerShdw blurRad="38100" dist="38100" dir="2700000" algn="tl">
                    <a:srgbClr val="808080"/>
                  </a:outerShdw>
                </a:effectLst>
              </a:rPr>
              <a:t> The magmatic madness ends</a:t>
            </a:r>
          </a:p>
          <a:p>
            <a:pPr algn="l">
              <a:spcBef>
                <a:spcPct val="50000"/>
              </a:spcBef>
              <a:buFontTx/>
              <a:buChar char="•"/>
            </a:pPr>
            <a:r>
              <a:rPr lang="en-US" dirty="0">
                <a:solidFill>
                  <a:schemeClr val="bg2"/>
                </a:solidFill>
              </a:rPr>
              <a:t> Erosion begins</a:t>
            </a:r>
          </a:p>
          <a:p>
            <a:pPr lvl="1" algn="l">
              <a:spcBef>
                <a:spcPct val="50000"/>
              </a:spcBef>
              <a:buFontTx/>
              <a:buChar char="•"/>
            </a:pPr>
            <a:r>
              <a:rPr lang="en-US" dirty="0">
                <a:solidFill>
                  <a:schemeClr val="bg2"/>
                </a:solidFill>
              </a:rPr>
              <a:t>Peneplain formation</a:t>
            </a:r>
          </a:p>
          <a:p>
            <a:pPr lvl="1" algn="l">
              <a:spcBef>
                <a:spcPct val="50000"/>
              </a:spcBef>
              <a:buFontTx/>
              <a:buChar char="•"/>
            </a:pPr>
            <a:r>
              <a:rPr lang="en-US" dirty="0">
                <a:solidFill>
                  <a:schemeClr val="bg2"/>
                </a:solidFill>
              </a:rPr>
              <a:t>Basin and Range normal faulting</a:t>
            </a:r>
          </a:p>
          <a:p>
            <a:pPr lvl="1" algn="l">
              <a:spcBef>
                <a:spcPct val="50000"/>
              </a:spcBef>
              <a:buFontTx/>
              <a:buChar char="•"/>
            </a:pPr>
            <a:r>
              <a:rPr lang="en-US" dirty="0">
                <a:solidFill>
                  <a:schemeClr val="bg2"/>
                </a:solidFill>
              </a:rPr>
              <a:t>Glaciation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63500" y="1123950"/>
            <a:ext cx="8851900" cy="5722938"/>
            <a:chOff x="40" y="708"/>
            <a:chExt cx="5576" cy="3605"/>
          </a:xfrm>
        </p:grpSpPr>
        <p:pic>
          <p:nvPicPr>
            <p:cNvPr id="326659" name="Picture 3"/>
            <p:cNvPicPr>
              <a:picLocks noChangeAspect="1" noChangeArrowheads="1"/>
            </p:cNvPicPr>
            <p:nvPr/>
          </p:nvPicPr>
          <p:blipFill>
            <a:blip r:embed="rId3"/>
            <a:srcRect/>
            <a:stretch>
              <a:fillRect/>
            </a:stretch>
          </p:blipFill>
          <p:spPr bwMode="auto">
            <a:xfrm>
              <a:off x="144" y="708"/>
              <a:ext cx="5472" cy="3576"/>
            </a:xfrm>
            <a:prstGeom prst="rect">
              <a:avLst/>
            </a:prstGeom>
            <a:noFill/>
            <a:ln w="12700">
              <a:noFill/>
              <a:miter lim="800000"/>
              <a:headEnd type="none" w="sm" len="sm"/>
              <a:tailEnd type="none" w="sm" len="sm"/>
            </a:ln>
            <a:effectLst/>
          </p:spPr>
        </p:pic>
        <p:sp>
          <p:nvSpPr>
            <p:cNvPr id="326660" name="Text Box 4"/>
            <p:cNvSpPr txBox="1">
              <a:spLocks noChangeArrowheads="1"/>
            </p:cNvSpPr>
            <p:nvPr/>
          </p:nvSpPr>
          <p:spPr bwMode="auto">
            <a:xfrm rot="16216750">
              <a:off x="-204" y="3940"/>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grpSp>
      <p:sp>
        <p:nvSpPr>
          <p:cNvPr id="326661" name="Rectangle 5"/>
          <p:cNvSpPr>
            <a:spLocks noChangeArrowheads="1"/>
          </p:cNvSpPr>
          <p:nvPr/>
        </p:nvSpPr>
        <p:spPr bwMode="auto">
          <a:xfrm>
            <a:off x="0" y="49213"/>
            <a:ext cx="9144000" cy="1066800"/>
          </a:xfrm>
          <a:prstGeom prst="rect">
            <a:avLst/>
          </a:prstGeom>
          <a:noFill/>
          <a:ln w="12700">
            <a:noFill/>
            <a:miter lim="800000"/>
            <a:headEnd type="none" w="sm" len="sm"/>
            <a:tailEnd type="none" w="sm" len="sm"/>
          </a:ln>
          <a:effectLst/>
        </p:spPr>
        <p:txBody>
          <a:bodyPr>
            <a:spAutoFit/>
          </a:bodyPr>
          <a:lstStyle/>
          <a:p>
            <a:pPr eaLnBrk="0" hangingPunct="0">
              <a:lnSpc>
                <a:spcPct val="80000"/>
              </a:lnSpc>
            </a:pPr>
            <a:r>
              <a:rPr lang="en-US" sz="4000" i="1">
                <a:solidFill>
                  <a:schemeClr val="accent2"/>
                </a:solidFill>
                <a:effectLst/>
                <a:latin typeface="Times New Roman" pitchFamily="18" charset="0"/>
              </a:rPr>
              <a:t>Eastern edge of</a:t>
            </a:r>
          </a:p>
          <a:p>
            <a:pPr eaLnBrk="0" hangingPunct="0">
              <a:lnSpc>
                <a:spcPct val="80000"/>
              </a:lnSpc>
            </a:pPr>
            <a:r>
              <a:rPr lang="en-US" sz="4000" i="1">
                <a:solidFill>
                  <a:schemeClr val="accent2"/>
                </a:solidFill>
                <a:effectLst/>
                <a:latin typeface="Times New Roman" pitchFamily="18" charset="0"/>
              </a:rPr>
              <a:t>Yosemite National Park, California</a:t>
            </a:r>
          </a:p>
        </p:txBody>
      </p:sp>
      <p:sp>
        <p:nvSpPr>
          <p:cNvPr id="326662" name="Text Box 6"/>
          <p:cNvSpPr txBox="1">
            <a:spLocks noChangeArrowheads="1"/>
          </p:cNvSpPr>
          <p:nvPr/>
        </p:nvSpPr>
        <p:spPr bwMode="auto">
          <a:xfrm>
            <a:off x="7696200" y="6461125"/>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
        <p:nvSpPr>
          <p:cNvPr id="326663" name="Rectangle 7"/>
          <p:cNvSpPr>
            <a:spLocks noChangeArrowheads="1"/>
          </p:cNvSpPr>
          <p:nvPr/>
        </p:nvSpPr>
        <p:spPr bwMode="auto">
          <a:xfrm>
            <a:off x="2341563" y="3390900"/>
            <a:ext cx="4381500" cy="482600"/>
          </a:xfrm>
          <a:prstGeom prst="rect">
            <a:avLst/>
          </a:prstGeom>
          <a:noFill/>
          <a:ln w="12700">
            <a:noFill/>
            <a:miter lim="800000"/>
            <a:headEnd type="none" w="sm" len="sm"/>
            <a:tailEnd type="none" w="sm" len="sm"/>
          </a:ln>
          <a:effectLst/>
        </p:spPr>
        <p:txBody>
          <a:bodyPr>
            <a:spAutoFit/>
          </a:bodyPr>
          <a:lstStyle/>
          <a:p>
            <a:pPr eaLnBrk="0" hangingPunct="0">
              <a:lnSpc>
                <a:spcPct val="80000"/>
              </a:lnSpc>
            </a:pPr>
            <a:r>
              <a:rPr lang="en-US" i="1">
                <a:solidFill>
                  <a:srgbClr val="FF0000"/>
                </a:solidFill>
                <a:effectLst/>
                <a:latin typeface="Times New Roman" pitchFamily="18" charset="0"/>
              </a:rPr>
              <a:t>Fault Escarpment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2738" name="Picture 2" descr="http://www.yosemite.ca.us/library/geologic_story_of_yosemite/images/29.jpg"/>
          <p:cNvPicPr>
            <a:picLocks noChangeAspect="1" noChangeArrowheads="1"/>
          </p:cNvPicPr>
          <p:nvPr/>
        </p:nvPicPr>
        <p:blipFill>
          <a:blip r:embed="rId3"/>
          <a:srcRect/>
          <a:stretch>
            <a:fillRect/>
          </a:stretch>
        </p:blipFill>
        <p:spPr bwMode="auto">
          <a:xfrm>
            <a:off x="80302" y="1834571"/>
            <a:ext cx="8983395" cy="3188857"/>
          </a:xfrm>
          <a:prstGeom prst="rect">
            <a:avLst/>
          </a:prstGeom>
          <a:noFill/>
        </p:spPr>
      </p:pic>
      <p:sp>
        <p:nvSpPr>
          <p:cNvPr id="4" name="TextBox 3"/>
          <p:cNvSpPr txBox="1"/>
          <p:nvPr/>
        </p:nvSpPr>
        <p:spPr>
          <a:xfrm rot="19916565">
            <a:off x="-138075" y="1523467"/>
            <a:ext cx="4328606" cy="830997"/>
          </a:xfrm>
          <a:prstGeom prst="rect">
            <a:avLst/>
          </a:prstGeom>
          <a:noFill/>
        </p:spPr>
        <p:txBody>
          <a:bodyPr wrap="square" rtlCol="0">
            <a:spAutoFit/>
          </a:bodyPr>
          <a:lstStyle/>
          <a:p>
            <a:r>
              <a:rPr lang="en-US" sz="2400" dirty="0" smtClean="0">
                <a:solidFill>
                  <a:schemeClr val="accent1">
                    <a:lumMod val="50000"/>
                  </a:schemeClr>
                </a:solidFill>
                <a:effectLst/>
              </a:rPr>
              <a:t>Gradient </a:t>
            </a:r>
          </a:p>
          <a:p>
            <a:r>
              <a:rPr lang="en-US" sz="2400" dirty="0" smtClean="0">
                <a:solidFill>
                  <a:schemeClr val="accent1">
                    <a:lumMod val="50000"/>
                  </a:schemeClr>
                </a:solidFill>
                <a:effectLst/>
              </a:rPr>
              <a:t>greatly increased</a:t>
            </a:r>
            <a:endParaRPr lang="en-US" sz="2400" dirty="0">
              <a:solidFill>
                <a:schemeClr val="accent1">
                  <a:lumMod val="50000"/>
                </a:schemeClr>
              </a:solidFill>
              <a:effectLst/>
            </a:endParaRPr>
          </a:p>
        </p:txBody>
      </p:sp>
      <p:sp>
        <p:nvSpPr>
          <p:cNvPr id="5" name="TextBox 4"/>
          <p:cNvSpPr txBox="1"/>
          <p:nvPr/>
        </p:nvSpPr>
        <p:spPr>
          <a:xfrm rot="583097">
            <a:off x="3581401" y="1270239"/>
            <a:ext cx="4201886" cy="830997"/>
          </a:xfrm>
          <a:prstGeom prst="rect">
            <a:avLst/>
          </a:prstGeom>
          <a:noFill/>
        </p:spPr>
        <p:txBody>
          <a:bodyPr wrap="square" rtlCol="0">
            <a:spAutoFit/>
          </a:bodyPr>
          <a:lstStyle/>
          <a:p>
            <a:r>
              <a:rPr lang="en-US" sz="2400" dirty="0" smtClean="0">
                <a:solidFill>
                  <a:schemeClr val="accent1">
                    <a:lumMod val="50000"/>
                  </a:schemeClr>
                </a:solidFill>
                <a:effectLst/>
              </a:rPr>
              <a:t>Gradient </a:t>
            </a:r>
          </a:p>
          <a:p>
            <a:r>
              <a:rPr lang="en-US" sz="2400" dirty="0" smtClean="0">
                <a:solidFill>
                  <a:schemeClr val="accent1">
                    <a:lumMod val="50000"/>
                  </a:schemeClr>
                </a:solidFill>
                <a:effectLst/>
              </a:rPr>
              <a:t>only slightly increased</a:t>
            </a:r>
            <a:endParaRPr lang="en-US" sz="2400" dirty="0">
              <a:solidFill>
                <a:schemeClr val="accent1">
                  <a:lumMod val="50000"/>
                </a:schemeClr>
              </a:solidFill>
              <a:effectLst/>
            </a:endParaRPr>
          </a:p>
        </p:txBody>
      </p:sp>
      <p:sp>
        <p:nvSpPr>
          <p:cNvPr id="7" name="Left Brace 6"/>
          <p:cNvSpPr/>
          <p:nvPr/>
        </p:nvSpPr>
        <p:spPr bwMode="auto">
          <a:xfrm rot="20110640">
            <a:off x="7687379" y="2710383"/>
            <a:ext cx="381458" cy="708656"/>
          </a:xfrm>
          <a:prstGeom prst="leftBrace">
            <a:avLst>
              <a:gd name="adj1" fmla="val 32972"/>
              <a:gd name="adj2" fmla="val 50912"/>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8" name="TextBox 7"/>
          <p:cNvSpPr txBox="1"/>
          <p:nvPr/>
        </p:nvSpPr>
        <p:spPr>
          <a:xfrm rot="20118617">
            <a:off x="6599768" y="3228943"/>
            <a:ext cx="1181990" cy="400110"/>
          </a:xfrm>
          <a:prstGeom prst="rect">
            <a:avLst/>
          </a:prstGeom>
          <a:noFill/>
        </p:spPr>
        <p:txBody>
          <a:bodyPr wrap="none" rtlCol="0">
            <a:spAutoFit/>
          </a:bodyPr>
          <a:lstStyle/>
          <a:p>
            <a:r>
              <a:rPr lang="en-US" sz="2000" dirty="0" smtClean="0">
                <a:solidFill>
                  <a:srgbClr val="FF0000"/>
                </a:solidFill>
              </a:rPr>
              <a:t>11,000m</a:t>
            </a:r>
            <a:endParaRPr lang="en-US" sz="2000" dirty="0">
              <a:solidFill>
                <a:srgbClr val="FF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4" name="Picture 2" descr="Yosemite Valley 50 million years ago">
            <a:hlinkClick r:id="rId3"/>
          </p:cNvPr>
          <p:cNvPicPr>
            <a:picLocks noChangeAspect="1" noChangeArrowheads="1"/>
          </p:cNvPicPr>
          <p:nvPr/>
        </p:nvPicPr>
        <p:blipFill>
          <a:blip r:embed="rId4"/>
          <a:srcRect/>
          <a:stretch>
            <a:fillRect/>
          </a:stretch>
        </p:blipFill>
        <p:spPr bwMode="auto">
          <a:xfrm>
            <a:off x="1663700" y="533400"/>
            <a:ext cx="5816600" cy="5791200"/>
          </a:xfrm>
          <a:prstGeom prst="rect">
            <a:avLst/>
          </a:prstGeom>
          <a:noFill/>
        </p:spPr>
      </p:pic>
      <p:sp>
        <p:nvSpPr>
          <p:cNvPr id="8" name="TextBox 7"/>
          <p:cNvSpPr txBox="1"/>
          <p:nvPr/>
        </p:nvSpPr>
        <p:spPr>
          <a:xfrm>
            <a:off x="2046514" y="555170"/>
            <a:ext cx="5050971" cy="1077218"/>
          </a:xfrm>
          <a:prstGeom prst="rect">
            <a:avLst/>
          </a:prstGeom>
          <a:noFill/>
        </p:spPr>
        <p:txBody>
          <a:bodyPr wrap="square" rtlCol="0">
            <a:spAutoFit/>
          </a:bodyPr>
          <a:lstStyle/>
          <a:p>
            <a:r>
              <a:rPr lang="en-US" dirty="0" smtClean="0"/>
              <a:t>Pre-uplift Merced River 50 million years ago</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 name="Picture 2" descr="Yosemite Valley 10 million years ago">
            <a:hlinkClick r:id="rId3"/>
          </p:cNvPr>
          <p:cNvPicPr>
            <a:picLocks noChangeAspect="1" noChangeArrowheads="1"/>
          </p:cNvPicPr>
          <p:nvPr/>
        </p:nvPicPr>
        <p:blipFill>
          <a:blip r:embed="rId4"/>
          <a:srcRect/>
          <a:stretch>
            <a:fillRect/>
          </a:stretch>
        </p:blipFill>
        <p:spPr bwMode="auto">
          <a:xfrm>
            <a:off x="1676400" y="533400"/>
            <a:ext cx="5791200" cy="5791200"/>
          </a:xfrm>
          <a:prstGeom prst="rect">
            <a:avLst/>
          </a:prstGeom>
          <a:noFill/>
        </p:spPr>
      </p:pic>
      <p:sp>
        <p:nvSpPr>
          <p:cNvPr id="8" name="TextBox 7"/>
          <p:cNvSpPr txBox="1"/>
          <p:nvPr/>
        </p:nvSpPr>
        <p:spPr>
          <a:xfrm>
            <a:off x="2046514" y="555170"/>
            <a:ext cx="5050971" cy="1077218"/>
          </a:xfrm>
          <a:prstGeom prst="rect">
            <a:avLst/>
          </a:prstGeom>
          <a:noFill/>
        </p:spPr>
        <p:txBody>
          <a:bodyPr wrap="square" rtlCol="0">
            <a:spAutoFit/>
          </a:bodyPr>
          <a:lstStyle/>
          <a:p>
            <a:r>
              <a:rPr lang="en-US" dirty="0" smtClean="0"/>
              <a:t>Early-uplift Merced River 10 million years ago</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74786" name="Picture 2" descr="Yosemite Valley 10 million years ago&#10;">
            <a:hlinkClick r:id="rId3"/>
          </p:cNvPr>
          <p:cNvPicPr>
            <a:picLocks noChangeAspect="1" noChangeArrowheads="1"/>
          </p:cNvPicPr>
          <p:nvPr/>
        </p:nvPicPr>
        <p:blipFill>
          <a:blip r:embed="rId4"/>
          <a:srcRect/>
          <a:stretch>
            <a:fillRect/>
          </a:stretch>
        </p:blipFill>
        <p:spPr bwMode="auto">
          <a:xfrm>
            <a:off x="1625600" y="533400"/>
            <a:ext cx="5892800" cy="5791200"/>
          </a:xfrm>
          <a:prstGeom prst="rect">
            <a:avLst/>
          </a:prstGeom>
          <a:noFill/>
        </p:spPr>
      </p:pic>
      <p:sp>
        <p:nvSpPr>
          <p:cNvPr id="8" name="TextBox 7"/>
          <p:cNvSpPr txBox="1"/>
          <p:nvPr/>
        </p:nvSpPr>
        <p:spPr>
          <a:xfrm>
            <a:off x="2046514" y="555170"/>
            <a:ext cx="5050971" cy="1077218"/>
          </a:xfrm>
          <a:prstGeom prst="rect">
            <a:avLst/>
          </a:prstGeom>
          <a:noFill/>
        </p:spPr>
        <p:txBody>
          <a:bodyPr wrap="square" rtlCol="0">
            <a:spAutoFit/>
          </a:bodyPr>
          <a:lstStyle/>
          <a:p>
            <a:r>
              <a:rPr lang="en-US" dirty="0" smtClean="0"/>
              <a:t>Late-uplift Merced River 3 million years ago</a:t>
            </a:r>
            <a:endParaRPr lang="en-US" dirty="0"/>
          </a:p>
        </p:txBody>
      </p:sp>
      <p:sp>
        <p:nvSpPr>
          <p:cNvPr id="9" name="TextBox 8"/>
          <p:cNvSpPr txBox="1"/>
          <p:nvPr/>
        </p:nvSpPr>
        <p:spPr>
          <a:xfrm>
            <a:off x="1926771" y="2890391"/>
            <a:ext cx="2209801" cy="1077218"/>
          </a:xfrm>
          <a:prstGeom prst="rect">
            <a:avLst/>
          </a:prstGeom>
          <a:noFill/>
        </p:spPr>
        <p:txBody>
          <a:bodyPr wrap="square" rtlCol="0">
            <a:spAutoFit/>
          </a:bodyPr>
          <a:lstStyle/>
          <a:p>
            <a:r>
              <a:rPr lang="en-US" dirty="0" smtClean="0"/>
              <a:t>hanging valley</a:t>
            </a:r>
            <a:endParaRPr lang="en-US" dirty="0"/>
          </a:p>
        </p:txBody>
      </p:sp>
      <p:cxnSp>
        <p:nvCxnSpPr>
          <p:cNvPr id="11" name="Straight Arrow Connector 10"/>
          <p:cNvCxnSpPr/>
          <p:nvPr/>
        </p:nvCxnSpPr>
        <p:spPr bwMode="auto">
          <a:xfrm rot="16200000" flipH="1">
            <a:off x="3412672" y="4152900"/>
            <a:ext cx="664028" cy="3048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74788" name="Picture 4" descr="Yosemite Valley 1 million to 250,000 years ago">
            <a:hlinkClick r:id="rId3"/>
          </p:cNvPr>
          <p:cNvPicPr>
            <a:picLocks noChangeAspect="1" noChangeArrowheads="1"/>
          </p:cNvPicPr>
          <p:nvPr/>
        </p:nvPicPr>
        <p:blipFill>
          <a:blip r:embed="rId4"/>
          <a:srcRect/>
          <a:stretch>
            <a:fillRect/>
          </a:stretch>
        </p:blipFill>
        <p:spPr bwMode="auto">
          <a:xfrm>
            <a:off x="1663700" y="533400"/>
            <a:ext cx="5816600" cy="5791200"/>
          </a:xfrm>
          <a:prstGeom prst="rect">
            <a:avLst/>
          </a:prstGeom>
          <a:noFill/>
        </p:spPr>
      </p:pic>
      <p:sp>
        <p:nvSpPr>
          <p:cNvPr id="8" name="TextBox 7"/>
          <p:cNvSpPr txBox="1"/>
          <p:nvPr/>
        </p:nvSpPr>
        <p:spPr>
          <a:xfrm>
            <a:off x="1665514" y="555170"/>
            <a:ext cx="5802086" cy="1077218"/>
          </a:xfrm>
          <a:prstGeom prst="rect">
            <a:avLst/>
          </a:prstGeom>
          <a:noFill/>
        </p:spPr>
        <p:txBody>
          <a:bodyPr wrap="square" rtlCol="0">
            <a:spAutoFit/>
          </a:bodyPr>
          <a:lstStyle/>
          <a:p>
            <a:r>
              <a:rPr lang="en-US" dirty="0" smtClean="0"/>
              <a:t>Yosemite Valley</a:t>
            </a:r>
          </a:p>
          <a:p>
            <a:r>
              <a:rPr lang="en-US" dirty="0" smtClean="0"/>
              <a:t>1 million – 250,000 years ago</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74790" name="Picture 6" descr="http://www.yosemite.ca.us/formation/images/thumbnail/30tya.jpg"/>
          <p:cNvPicPr>
            <a:picLocks noChangeAspect="1" noChangeArrowheads="1"/>
          </p:cNvPicPr>
          <p:nvPr/>
        </p:nvPicPr>
        <p:blipFill>
          <a:blip r:embed="rId3"/>
          <a:srcRect/>
          <a:stretch>
            <a:fillRect/>
          </a:stretch>
        </p:blipFill>
        <p:spPr bwMode="auto">
          <a:xfrm>
            <a:off x="1625600" y="546100"/>
            <a:ext cx="5892800" cy="5765800"/>
          </a:xfrm>
          <a:prstGeom prst="rect">
            <a:avLst/>
          </a:prstGeom>
          <a:noFill/>
        </p:spPr>
      </p:pic>
      <p:sp>
        <p:nvSpPr>
          <p:cNvPr id="8" name="TextBox 7"/>
          <p:cNvSpPr txBox="1"/>
          <p:nvPr/>
        </p:nvSpPr>
        <p:spPr>
          <a:xfrm>
            <a:off x="1665514" y="555170"/>
            <a:ext cx="5802086" cy="1077218"/>
          </a:xfrm>
          <a:prstGeom prst="rect">
            <a:avLst/>
          </a:prstGeom>
          <a:noFill/>
        </p:spPr>
        <p:txBody>
          <a:bodyPr wrap="square" rtlCol="0">
            <a:spAutoFit/>
          </a:bodyPr>
          <a:lstStyle/>
          <a:p>
            <a:r>
              <a:rPr lang="en-US" dirty="0" smtClean="0"/>
              <a:t>Yosemite Valley</a:t>
            </a:r>
          </a:p>
          <a:p>
            <a:r>
              <a:rPr lang="en-US" dirty="0" smtClean="0"/>
              <a:t>30,000 years ago</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374792" name="Picture 8" descr="Yosemite Valley 10,000 years ago">
            <a:hlinkClick r:id="rId3"/>
          </p:cNvPr>
          <p:cNvPicPr>
            <a:picLocks noChangeAspect="1" noChangeArrowheads="1"/>
          </p:cNvPicPr>
          <p:nvPr/>
        </p:nvPicPr>
        <p:blipFill>
          <a:blip r:embed="rId4"/>
          <a:srcRect/>
          <a:stretch>
            <a:fillRect/>
          </a:stretch>
        </p:blipFill>
        <p:spPr bwMode="auto">
          <a:xfrm>
            <a:off x="1625600" y="533400"/>
            <a:ext cx="5892800" cy="5791200"/>
          </a:xfrm>
          <a:prstGeom prst="rect">
            <a:avLst/>
          </a:prstGeom>
          <a:noFill/>
        </p:spPr>
      </p:pic>
      <p:sp>
        <p:nvSpPr>
          <p:cNvPr id="8" name="TextBox 7"/>
          <p:cNvSpPr txBox="1"/>
          <p:nvPr/>
        </p:nvSpPr>
        <p:spPr>
          <a:xfrm>
            <a:off x="4833257" y="3331026"/>
            <a:ext cx="2209801" cy="1077218"/>
          </a:xfrm>
          <a:prstGeom prst="rect">
            <a:avLst/>
          </a:prstGeom>
          <a:noFill/>
        </p:spPr>
        <p:txBody>
          <a:bodyPr wrap="square" rtlCol="0">
            <a:spAutoFit/>
          </a:bodyPr>
          <a:lstStyle/>
          <a:p>
            <a:r>
              <a:rPr lang="en-US" dirty="0" smtClean="0"/>
              <a:t>hanging valley</a:t>
            </a:r>
            <a:endParaRPr lang="en-US" dirty="0"/>
          </a:p>
        </p:txBody>
      </p:sp>
      <p:cxnSp>
        <p:nvCxnSpPr>
          <p:cNvPr id="9" name="Straight Arrow Connector 8"/>
          <p:cNvCxnSpPr/>
          <p:nvPr/>
        </p:nvCxnSpPr>
        <p:spPr bwMode="auto">
          <a:xfrm rot="5400000">
            <a:off x="4816932" y="4675416"/>
            <a:ext cx="1012367" cy="304798"/>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5" name="TextBox 4"/>
          <p:cNvSpPr txBox="1"/>
          <p:nvPr/>
        </p:nvSpPr>
        <p:spPr>
          <a:xfrm>
            <a:off x="1665514" y="555170"/>
            <a:ext cx="5802086" cy="1077218"/>
          </a:xfrm>
          <a:prstGeom prst="rect">
            <a:avLst/>
          </a:prstGeom>
          <a:noFill/>
        </p:spPr>
        <p:txBody>
          <a:bodyPr wrap="square" rtlCol="0">
            <a:spAutoFit/>
          </a:bodyPr>
          <a:lstStyle/>
          <a:p>
            <a:r>
              <a:rPr lang="en-US" dirty="0" smtClean="0"/>
              <a:t>Yosemite Valley</a:t>
            </a:r>
          </a:p>
          <a:p>
            <a:r>
              <a:rPr lang="en-US" dirty="0" smtClean="0"/>
              <a:t>10,000 </a:t>
            </a:r>
            <a:r>
              <a:rPr lang="en-US" dirty="0" smtClean="0"/>
              <a:t>years ago</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329730" name="Text Box 2"/>
          <p:cNvSpPr txBox="1">
            <a:spLocks noChangeArrowheads="1"/>
          </p:cNvSpPr>
          <p:nvPr/>
        </p:nvSpPr>
        <p:spPr bwMode="auto">
          <a:xfrm>
            <a:off x="0" y="3124200"/>
            <a:ext cx="9144000" cy="579438"/>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Uplift caused erosion </a:t>
            </a:r>
            <a:r>
              <a:rPr lang="en-US" dirty="0" smtClean="0">
                <a:effectLst>
                  <a:outerShdw blurRad="38100" dist="38100" dir="2700000" algn="tl">
                    <a:srgbClr val="808080"/>
                  </a:outerShdw>
                </a:effectLst>
              </a:rPr>
              <a:t>and unloading</a:t>
            </a:r>
            <a:endParaRPr lang="en-US" dirty="0">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19139" name="Text Box 3"/>
          <p:cNvSpPr txBox="1">
            <a:spLocks noChangeArrowheads="1"/>
          </p:cNvSpPr>
          <p:nvPr/>
        </p:nvSpPr>
        <p:spPr bwMode="auto">
          <a:xfrm>
            <a:off x="0" y="1447800"/>
            <a:ext cx="9144000" cy="579438"/>
          </a:xfrm>
          <a:prstGeom prst="rect">
            <a:avLst/>
          </a:prstGeom>
          <a:noFill/>
          <a:ln w="9525">
            <a:noFill/>
            <a:miter lim="800000"/>
            <a:headEnd/>
            <a:tailEnd/>
          </a:ln>
          <a:effectLst/>
        </p:spPr>
        <p:txBody>
          <a:bodyPr>
            <a:spAutoFit/>
          </a:bodyPr>
          <a:lstStyle/>
          <a:p>
            <a:pPr>
              <a:spcBef>
                <a:spcPct val="50000"/>
              </a:spcBef>
            </a:pPr>
            <a:r>
              <a:rPr lang="en-US" u="sng">
                <a:effectLst>
                  <a:outerShdw blurRad="38100" dist="38100" dir="2700000" algn="tl">
                    <a:srgbClr val="808080"/>
                  </a:outerShdw>
                </a:effectLst>
              </a:rPr>
              <a:t>Joints</a:t>
            </a:r>
          </a:p>
        </p:txBody>
      </p:sp>
      <p:sp>
        <p:nvSpPr>
          <p:cNvPr id="219140" name="Text Box 4"/>
          <p:cNvSpPr txBox="1">
            <a:spLocks noChangeArrowheads="1"/>
          </p:cNvSpPr>
          <p:nvPr/>
        </p:nvSpPr>
        <p:spPr bwMode="auto">
          <a:xfrm>
            <a:off x="3429000" y="2362200"/>
            <a:ext cx="2362200" cy="2043113"/>
          </a:xfrm>
          <a:prstGeom prst="rect">
            <a:avLst/>
          </a:prstGeom>
          <a:noFill/>
          <a:ln w="9525">
            <a:noFill/>
            <a:miter lim="800000"/>
            <a:headEnd/>
            <a:tailEnd/>
          </a:ln>
          <a:effectLst/>
        </p:spPr>
        <p:txBody>
          <a:bodyPr>
            <a:spAutoFit/>
          </a:bodyPr>
          <a:lstStyle/>
          <a:p>
            <a:pPr marL="342900" indent="-342900" algn="l">
              <a:spcBef>
                <a:spcPct val="50000"/>
              </a:spcBef>
              <a:buFontTx/>
              <a:buAutoNum type="arabicPeriod"/>
            </a:pPr>
            <a:r>
              <a:rPr lang="en-US">
                <a:effectLst>
                  <a:outerShdw blurRad="38100" dist="38100" dir="2700000" algn="tl">
                    <a:srgbClr val="808080"/>
                  </a:outerShdw>
                </a:effectLst>
              </a:rPr>
              <a:t> Master</a:t>
            </a:r>
          </a:p>
          <a:p>
            <a:pPr marL="342900" indent="-342900" algn="l">
              <a:spcBef>
                <a:spcPct val="50000"/>
              </a:spcBef>
              <a:buFontTx/>
              <a:buAutoNum type="arabicPeriod"/>
            </a:pPr>
            <a:r>
              <a:rPr lang="en-US">
                <a:effectLst>
                  <a:outerShdw blurRad="38100" dist="38100" dir="2700000" algn="tl">
                    <a:srgbClr val="808080"/>
                  </a:outerShdw>
                </a:effectLst>
              </a:rPr>
              <a:t> Lesser</a:t>
            </a:r>
          </a:p>
          <a:p>
            <a:pPr marL="342900" indent="-342900" algn="l">
              <a:spcBef>
                <a:spcPct val="50000"/>
              </a:spcBef>
              <a:buFontTx/>
              <a:buAutoNum type="arabicPeriod"/>
            </a:pPr>
            <a:r>
              <a:rPr lang="en-US">
                <a:effectLst>
                  <a:outerShdw blurRad="38100" dist="38100" dir="2700000" algn="tl">
                    <a:srgbClr val="808080"/>
                  </a:outerShdw>
                </a:effectLst>
              </a:rPr>
              <a:t> Sheet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cstate="print"/>
          <a:srcRect/>
          <a:stretch>
            <a:fillRect/>
          </a:stretch>
        </p:blipFill>
        <p:spPr bwMode="auto">
          <a:xfrm>
            <a:off x="3895724" y="1567543"/>
            <a:ext cx="498983" cy="840241"/>
          </a:xfrm>
          <a:prstGeom prst="rect">
            <a:avLst/>
          </a:prstGeom>
          <a:noFill/>
          <a:ln w="9525">
            <a:noFill/>
            <a:miter lim="800000"/>
            <a:headEnd/>
            <a:tailEnd/>
          </a:ln>
          <a:effectLst/>
        </p:spPr>
      </p:pic>
      <p:sp>
        <p:nvSpPr>
          <p:cNvPr id="4" name="Freeform 3"/>
          <p:cNvSpPr/>
          <p:nvPr/>
        </p:nvSpPr>
        <p:spPr bwMode="auto">
          <a:xfrm>
            <a:off x="-640442" y="2445658"/>
            <a:ext cx="9817100" cy="4229101"/>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238829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613229 w 9232900"/>
              <a:gd name="connsiteY1" fmla="*/ 81642 h 4220029"/>
              <a:gd name="connsiteX2" fmla="*/ 5881914 w 9232900"/>
              <a:gd name="connsiteY2" fmla="*/ 1747157 h 4220029"/>
              <a:gd name="connsiteX3" fmla="*/ 9232900 w 9232900"/>
              <a:gd name="connsiteY3" fmla="*/ 4220029 h 4220029"/>
              <a:gd name="connsiteX0" fmla="*/ 0 w 9575800"/>
              <a:gd name="connsiteY0" fmla="*/ 0 h 4220029"/>
              <a:gd name="connsiteX1" fmla="*/ 956129 w 9575800"/>
              <a:gd name="connsiteY1" fmla="*/ 81642 h 4220029"/>
              <a:gd name="connsiteX2" fmla="*/ 6224814 w 9575800"/>
              <a:gd name="connsiteY2" fmla="*/ 1747157 h 4220029"/>
              <a:gd name="connsiteX3" fmla="*/ 9575800 w 9575800"/>
              <a:gd name="connsiteY3" fmla="*/ 4220029 h 4220029"/>
              <a:gd name="connsiteX0" fmla="*/ 0 w 9817100"/>
              <a:gd name="connsiteY0" fmla="*/ 0 h 4220029"/>
              <a:gd name="connsiteX1" fmla="*/ 11974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9072 h 4229101"/>
              <a:gd name="connsiteX1" fmla="*/ 1019629 w 9817100"/>
              <a:gd name="connsiteY1" fmla="*/ 90714 h 4229101"/>
              <a:gd name="connsiteX2" fmla="*/ 6466114 w 9817100"/>
              <a:gd name="connsiteY2" fmla="*/ 1756229 h 4229101"/>
              <a:gd name="connsiteX3" fmla="*/ 9817100 w 9817100"/>
              <a:gd name="connsiteY3"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7901213 w 9817100"/>
              <a:gd name="connsiteY5" fmla="*/ 2202542 h 4229101"/>
              <a:gd name="connsiteX6" fmla="*/ 9817100 w 9817100"/>
              <a:gd name="connsiteY6"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2337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809170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7100" h="4229101">
                <a:moveTo>
                  <a:pt x="0" y="9072"/>
                </a:moveTo>
                <a:cubicBezTo>
                  <a:pt x="339876" y="36286"/>
                  <a:pt x="628953" y="0"/>
                  <a:pt x="1019629" y="90714"/>
                </a:cubicBezTo>
                <a:cubicBezTo>
                  <a:pt x="1501927" y="195035"/>
                  <a:pt x="2835123" y="890814"/>
                  <a:pt x="3438070" y="1146628"/>
                </a:cubicBezTo>
                <a:cubicBezTo>
                  <a:pt x="4922759" y="1859644"/>
                  <a:pt x="5856514" y="1472899"/>
                  <a:pt x="7532914" y="2452915"/>
                </a:cubicBezTo>
                <a:cubicBezTo>
                  <a:pt x="8055429" y="2718103"/>
                  <a:pt x="9239175" y="3804634"/>
                  <a:pt x="9817100" y="4229101"/>
                </a:cubicBez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564243" y="1880357"/>
            <a:ext cx="8674100" cy="675972"/>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5876472"/>
              <a:gd name="connsiteY0" fmla="*/ 744008 h 744008"/>
              <a:gd name="connsiteX1" fmla="*/ 482600 w 5876472"/>
              <a:gd name="connsiteY1" fmla="*/ 490008 h 744008"/>
              <a:gd name="connsiteX2" fmla="*/ 920750 w 5876472"/>
              <a:gd name="connsiteY2" fmla="*/ 572558 h 744008"/>
              <a:gd name="connsiteX3" fmla="*/ 1320800 w 5876472"/>
              <a:gd name="connsiteY3" fmla="*/ 439208 h 744008"/>
              <a:gd name="connsiteX4" fmla="*/ 2057400 w 5876472"/>
              <a:gd name="connsiteY4" fmla="*/ 280458 h 744008"/>
              <a:gd name="connsiteX5" fmla="*/ 2552700 w 5876472"/>
              <a:gd name="connsiteY5" fmla="*/ 32808 h 744008"/>
              <a:gd name="connsiteX6" fmla="*/ 2889250 w 5876472"/>
              <a:gd name="connsiteY6" fmla="*/ 83608 h 744008"/>
              <a:gd name="connsiteX7" fmla="*/ 3327400 w 5876472"/>
              <a:gd name="connsiteY7" fmla="*/ 267758 h 744008"/>
              <a:gd name="connsiteX8" fmla="*/ 3956050 w 5876472"/>
              <a:gd name="connsiteY8" fmla="*/ 401108 h 744008"/>
              <a:gd name="connsiteX9" fmla="*/ 4470400 w 5876472"/>
              <a:gd name="connsiteY9" fmla="*/ 445558 h 744008"/>
              <a:gd name="connsiteX10" fmla="*/ 5876472 w 5876472"/>
              <a:gd name="connsiteY10" fmla="*/ 477308 h 744008"/>
              <a:gd name="connsiteX0" fmla="*/ 0 w 6311900"/>
              <a:gd name="connsiteY0" fmla="*/ 744008 h 744008"/>
              <a:gd name="connsiteX1" fmla="*/ 918028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972300"/>
              <a:gd name="connsiteY0" fmla="*/ 744008 h 744008"/>
              <a:gd name="connsiteX1" fmla="*/ 1306285 w 6972300"/>
              <a:gd name="connsiteY1" fmla="*/ 4900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2585357 w 6972300"/>
              <a:gd name="connsiteY4" fmla="*/ 448278 h 744008"/>
              <a:gd name="connsiteX5" fmla="*/ 3153228 w 6972300"/>
              <a:gd name="connsiteY5" fmla="*/ 280458 h 744008"/>
              <a:gd name="connsiteX6" fmla="*/ 3648528 w 6972300"/>
              <a:gd name="connsiteY6" fmla="*/ 32808 h 744008"/>
              <a:gd name="connsiteX7" fmla="*/ 3985078 w 6972300"/>
              <a:gd name="connsiteY7" fmla="*/ 83608 h 744008"/>
              <a:gd name="connsiteX8" fmla="*/ 4423228 w 6972300"/>
              <a:gd name="connsiteY8" fmla="*/ 267758 h 744008"/>
              <a:gd name="connsiteX9" fmla="*/ 5051878 w 6972300"/>
              <a:gd name="connsiteY9" fmla="*/ 401108 h 744008"/>
              <a:gd name="connsiteX10" fmla="*/ 5566228 w 6972300"/>
              <a:gd name="connsiteY10" fmla="*/ 445558 h 744008"/>
              <a:gd name="connsiteX11" fmla="*/ 6972300 w 6972300"/>
              <a:gd name="connsiteY11"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585357 w 6972300"/>
              <a:gd name="connsiteY3" fmla="*/ 44827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176591 w 7352091"/>
              <a:gd name="connsiteY0" fmla="*/ 591608 h 617611"/>
              <a:gd name="connsiteX1" fmla="*/ 183848 w 7352091"/>
              <a:gd name="connsiteY1" fmla="*/ 575278 h 617611"/>
              <a:gd name="connsiteX2" fmla="*/ 1279676 w 7352091"/>
              <a:gd name="connsiteY2" fmla="*/ 337608 h 617611"/>
              <a:gd name="connsiteX3" fmla="*/ 2205869 w 7352091"/>
              <a:gd name="connsiteY3" fmla="*/ 572558 h 617611"/>
              <a:gd name="connsiteX4" fmla="*/ 2965148 w 7352091"/>
              <a:gd name="connsiteY4" fmla="*/ 448278 h 617611"/>
              <a:gd name="connsiteX5" fmla="*/ 3533019 w 7352091"/>
              <a:gd name="connsiteY5" fmla="*/ 280458 h 617611"/>
              <a:gd name="connsiteX6" fmla="*/ 4028319 w 7352091"/>
              <a:gd name="connsiteY6" fmla="*/ 32808 h 617611"/>
              <a:gd name="connsiteX7" fmla="*/ 4364869 w 7352091"/>
              <a:gd name="connsiteY7" fmla="*/ 83608 h 617611"/>
              <a:gd name="connsiteX8" fmla="*/ 4803019 w 7352091"/>
              <a:gd name="connsiteY8" fmla="*/ 267758 h 617611"/>
              <a:gd name="connsiteX9" fmla="*/ 5431669 w 7352091"/>
              <a:gd name="connsiteY9" fmla="*/ 401108 h 617611"/>
              <a:gd name="connsiteX10" fmla="*/ 5946019 w 7352091"/>
              <a:gd name="connsiteY10" fmla="*/ 445558 h 617611"/>
              <a:gd name="connsiteX11" fmla="*/ 7352091 w 7352091"/>
              <a:gd name="connsiteY11" fmla="*/ 477308 h 617611"/>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744008 h 744008"/>
              <a:gd name="connsiteX1" fmla="*/ 1103085 w 7175500"/>
              <a:gd name="connsiteY1" fmla="*/ 337608 h 744008"/>
              <a:gd name="connsiteX2" fmla="*/ 2029278 w 7175500"/>
              <a:gd name="connsiteY2" fmla="*/ 572558 h 744008"/>
              <a:gd name="connsiteX3" fmla="*/ 2788557 w 7175500"/>
              <a:gd name="connsiteY3" fmla="*/ 448278 h 744008"/>
              <a:gd name="connsiteX4" fmla="*/ 3356428 w 7175500"/>
              <a:gd name="connsiteY4" fmla="*/ 280458 h 744008"/>
              <a:gd name="connsiteX5" fmla="*/ 3851728 w 7175500"/>
              <a:gd name="connsiteY5" fmla="*/ 32808 h 744008"/>
              <a:gd name="connsiteX6" fmla="*/ 4188278 w 7175500"/>
              <a:gd name="connsiteY6" fmla="*/ 83608 h 744008"/>
              <a:gd name="connsiteX7" fmla="*/ 4626428 w 7175500"/>
              <a:gd name="connsiteY7" fmla="*/ 267758 h 744008"/>
              <a:gd name="connsiteX8" fmla="*/ 5255078 w 7175500"/>
              <a:gd name="connsiteY8" fmla="*/ 401108 h 744008"/>
              <a:gd name="connsiteX9" fmla="*/ 5769428 w 7175500"/>
              <a:gd name="connsiteY9" fmla="*/ 445558 h 744008"/>
              <a:gd name="connsiteX10" fmla="*/ 7175500 w 7175500"/>
              <a:gd name="connsiteY10" fmla="*/ 477308 h 744008"/>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78908"/>
              <a:gd name="connsiteX1" fmla="*/ 1382485 w 7454900"/>
              <a:gd name="connsiteY1" fmla="*/ 337608 h 578908"/>
              <a:gd name="connsiteX2" fmla="*/ 2308678 w 7454900"/>
              <a:gd name="connsiteY2" fmla="*/ 506518 h 578908"/>
              <a:gd name="connsiteX3" fmla="*/ 3067957 w 7454900"/>
              <a:gd name="connsiteY3" fmla="*/ 448278 h 578908"/>
              <a:gd name="connsiteX4" fmla="*/ 3635828 w 7454900"/>
              <a:gd name="connsiteY4" fmla="*/ 280458 h 578908"/>
              <a:gd name="connsiteX5" fmla="*/ 4131128 w 7454900"/>
              <a:gd name="connsiteY5" fmla="*/ 32808 h 578908"/>
              <a:gd name="connsiteX6" fmla="*/ 4467678 w 7454900"/>
              <a:gd name="connsiteY6" fmla="*/ 83608 h 578908"/>
              <a:gd name="connsiteX7" fmla="*/ 4905828 w 7454900"/>
              <a:gd name="connsiteY7" fmla="*/ 267758 h 578908"/>
              <a:gd name="connsiteX8" fmla="*/ 5534478 w 7454900"/>
              <a:gd name="connsiteY8" fmla="*/ 401108 h 578908"/>
              <a:gd name="connsiteX9" fmla="*/ 6048828 w 7454900"/>
              <a:gd name="connsiteY9" fmla="*/ 445558 h 578908"/>
              <a:gd name="connsiteX10" fmla="*/ 7454900 w 74549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6048828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61123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3635828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600679 h 600679"/>
              <a:gd name="connsiteX1" fmla="*/ 1382485 w 8674100"/>
              <a:gd name="connsiteY1" fmla="*/ 359379 h 600679"/>
              <a:gd name="connsiteX2" fmla="*/ 2308678 w 8674100"/>
              <a:gd name="connsiteY2" fmla="*/ 528289 h 600679"/>
              <a:gd name="connsiteX3" fmla="*/ 3067957 w 8674100"/>
              <a:gd name="connsiteY3" fmla="*/ 470049 h 600679"/>
              <a:gd name="connsiteX4" fmla="*/ 4561114 w 8674100"/>
              <a:gd name="connsiteY4" fmla="*/ 302229 h 600679"/>
              <a:gd name="connsiteX5" fmla="*/ 6112328 w 8674100"/>
              <a:gd name="connsiteY5" fmla="*/ 54579 h 600679"/>
              <a:gd name="connsiteX6" fmla="*/ 6862535 w 8674100"/>
              <a:gd name="connsiteY6" fmla="*/ 105379 h 600679"/>
              <a:gd name="connsiteX7" fmla="*/ 7572829 w 8674100"/>
              <a:gd name="connsiteY7" fmla="*/ 289529 h 600679"/>
              <a:gd name="connsiteX8" fmla="*/ 8157934 w 8674100"/>
              <a:gd name="connsiteY8" fmla="*/ 422879 h 600679"/>
              <a:gd name="connsiteX9" fmla="*/ 8674100 w 8674100"/>
              <a:gd name="connsiteY9" fmla="*/ 499079 h 600679"/>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74100" h="675972">
                <a:moveTo>
                  <a:pt x="0" y="675972"/>
                </a:moveTo>
                <a:cubicBezTo>
                  <a:pt x="699710" y="635755"/>
                  <a:pt x="997705" y="446737"/>
                  <a:pt x="1382485" y="434672"/>
                </a:cubicBezTo>
                <a:cubicBezTo>
                  <a:pt x="1767265" y="422607"/>
                  <a:pt x="2027766" y="585137"/>
                  <a:pt x="2308678" y="603582"/>
                </a:cubicBezTo>
                <a:cubicBezTo>
                  <a:pt x="2589590" y="622027"/>
                  <a:pt x="2692551" y="583019"/>
                  <a:pt x="3067957" y="545342"/>
                </a:cubicBezTo>
                <a:cubicBezTo>
                  <a:pt x="3443363" y="507665"/>
                  <a:pt x="4053719" y="446767"/>
                  <a:pt x="4561114" y="377522"/>
                </a:cubicBezTo>
                <a:cubicBezTo>
                  <a:pt x="5068509" y="308277"/>
                  <a:pt x="5218942" y="413051"/>
                  <a:pt x="6112328" y="129872"/>
                </a:cubicBezTo>
                <a:cubicBezTo>
                  <a:pt x="6330798" y="42635"/>
                  <a:pt x="6477603" y="0"/>
                  <a:pt x="6721020" y="39158"/>
                </a:cubicBezTo>
                <a:cubicBezTo>
                  <a:pt x="6986208" y="23888"/>
                  <a:pt x="7179129" y="266547"/>
                  <a:pt x="7572829" y="364822"/>
                </a:cubicBezTo>
                <a:cubicBezTo>
                  <a:pt x="7776029" y="405039"/>
                  <a:pt x="7967434" y="468539"/>
                  <a:pt x="8157934" y="498172"/>
                </a:cubicBezTo>
                <a:lnTo>
                  <a:pt x="8674100" y="574372"/>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1338943" y="2579914"/>
            <a:ext cx="533400" cy="370115"/>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1587615" y="2480243"/>
            <a:ext cx="516393" cy="423186"/>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16200000" flipH="1">
            <a:off x="1821994" y="2518682"/>
            <a:ext cx="640903" cy="374193"/>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8" name="Freeform 7"/>
          <p:cNvSpPr/>
          <p:nvPr/>
        </p:nvSpPr>
        <p:spPr bwMode="auto">
          <a:xfrm>
            <a:off x="3252990" y="2473962"/>
            <a:ext cx="6094186" cy="1843226"/>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1"/>
              <a:gd name="connsiteX1" fmla="*/ 1001485 w 4952999"/>
              <a:gd name="connsiteY1" fmla="*/ 1550202 h 1836861"/>
              <a:gd name="connsiteX2" fmla="*/ 2209800 w 4952999"/>
              <a:gd name="connsiteY2" fmla="*/ 1833232 h 1836861"/>
              <a:gd name="connsiteX3" fmla="*/ 4952999 w 4952999"/>
              <a:gd name="connsiteY3" fmla="*/ 1528431 h 1836861"/>
              <a:gd name="connsiteX0" fmla="*/ 0 w 4952999"/>
              <a:gd name="connsiteY0" fmla="*/ 0 h 1716960"/>
              <a:gd name="connsiteX1" fmla="*/ 1001485 w 4952999"/>
              <a:gd name="connsiteY1" fmla="*/ 1550202 h 1716960"/>
              <a:gd name="connsiteX2" fmla="*/ 2830286 w 4952999"/>
              <a:gd name="connsiteY2" fmla="*/ 1694454 h 1716960"/>
              <a:gd name="connsiteX3" fmla="*/ 4952999 w 4952999"/>
              <a:gd name="connsiteY3" fmla="*/ 1528431 h 1716960"/>
              <a:gd name="connsiteX0" fmla="*/ 0 w 4952999"/>
              <a:gd name="connsiteY0" fmla="*/ 0 h 1716960"/>
              <a:gd name="connsiteX1" fmla="*/ 1142999 w 4952999"/>
              <a:gd name="connsiteY1" fmla="*/ 1550202 h 1716960"/>
              <a:gd name="connsiteX2" fmla="*/ 2830286 w 4952999"/>
              <a:gd name="connsiteY2" fmla="*/ 1694454 h 1716960"/>
              <a:gd name="connsiteX3" fmla="*/ 4952999 w 4952999"/>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6052456"/>
              <a:gd name="connsiteY0" fmla="*/ 0 h 1716960"/>
              <a:gd name="connsiteX1" fmla="*/ 1012370 w 6052456"/>
              <a:gd name="connsiteY1" fmla="*/ 1550202 h 1716960"/>
              <a:gd name="connsiteX2" fmla="*/ 2699657 w 6052456"/>
              <a:gd name="connsiteY2" fmla="*/ 1694454 h 1716960"/>
              <a:gd name="connsiteX3" fmla="*/ 6052456 w 6052456"/>
              <a:gd name="connsiteY3" fmla="*/ 1528431 h 1716960"/>
              <a:gd name="connsiteX0" fmla="*/ 0 w 6052456"/>
              <a:gd name="connsiteY0" fmla="*/ 0 h 1807594"/>
              <a:gd name="connsiteX1" fmla="*/ 1012370 w 6052456"/>
              <a:gd name="connsiteY1" fmla="*/ 1550202 h 1807594"/>
              <a:gd name="connsiteX2" fmla="*/ 2699657 w 6052456"/>
              <a:gd name="connsiteY2" fmla="*/ 1694454 h 1807594"/>
              <a:gd name="connsiteX3" fmla="*/ 4216423 w 6052456"/>
              <a:gd name="connsiteY3" fmla="*/ 1779924 h 1807594"/>
              <a:gd name="connsiteX4" fmla="*/ 6052456 w 605245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186" h="1807594">
                <a:moveTo>
                  <a:pt x="41730" y="0"/>
                </a:moveTo>
                <a:cubicBezTo>
                  <a:pt x="108858" y="365660"/>
                  <a:pt x="0" y="913729"/>
                  <a:pt x="912586" y="1411422"/>
                </a:cubicBezTo>
                <a:cubicBezTo>
                  <a:pt x="1193801" y="1567505"/>
                  <a:pt x="1890488" y="1644707"/>
                  <a:pt x="2741387" y="1694454"/>
                </a:cubicBezTo>
                <a:cubicBezTo>
                  <a:pt x="3340710" y="1706053"/>
                  <a:pt x="3699353" y="1807594"/>
                  <a:pt x="4258153" y="1779924"/>
                </a:cubicBezTo>
                <a:cubicBezTo>
                  <a:pt x="4816953" y="1752254"/>
                  <a:pt x="5853495" y="1543658"/>
                  <a:pt x="6094186" y="1528431"/>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5" name="Straight Connector 14"/>
          <p:cNvCxnSpPr/>
          <p:nvPr/>
        </p:nvCxnSpPr>
        <p:spPr bwMode="auto">
          <a:xfrm rot="16200000" flipH="1">
            <a:off x="2895604" y="272142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7" name="Straight Connector 16"/>
          <p:cNvCxnSpPr/>
          <p:nvPr/>
        </p:nvCxnSpPr>
        <p:spPr bwMode="auto">
          <a:xfrm rot="16200000" flipH="1">
            <a:off x="2351314" y="2645228"/>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rot="16200000" flipH="1">
            <a:off x="2677889" y="272142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16200000" flipH="1">
            <a:off x="2111829" y="2601686"/>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16" name="Freeform 15"/>
          <p:cNvSpPr/>
          <p:nvPr/>
        </p:nvSpPr>
        <p:spPr bwMode="auto">
          <a:xfrm>
            <a:off x="7005548" y="3951513"/>
            <a:ext cx="407624"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8" name="Freeform 17"/>
          <p:cNvSpPr/>
          <p:nvPr/>
        </p:nvSpPr>
        <p:spPr bwMode="auto">
          <a:xfrm>
            <a:off x="7364775" y="36140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9" name="Freeform 18"/>
          <p:cNvSpPr/>
          <p:nvPr/>
        </p:nvSpPr>
        <p:spPr bwMode="auto">
          <a:xfrm>
            <a:off x="6770914" y="34290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0" name="Freeform 19"/>
          <p:cNvSpPr/>
          <p:nvPr/>
        </p:nvSpPr>
        <p:spPr bwMode="auto">
          <a:xfrm>
            <a:off x="6999514" y="28193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1" name="Freeform 20"/>
          <p:cNvSpPr/>
          <p:nvPr/>
        </p:nvSpPr>
        <p:spPr bwMode="auto">
          <a:xfrm>
            <a:off x="7277690" y="4637313"/>
            <a:ext cx="222567" cy="293914"/>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2" name="Freeform 21"/>
          <p:cNvSpPr/>
          <p:nvPr/>
        </p:nvSpPr>
        <p:spPr bwMode="auto">
          <a:xfrm>
            <a:off x="7397434" y="4223657"/>
            <a:ext cx="266109" cy="402770"/>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FF0000"/>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6287061" y="3679374"/>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5693200" y="3494316"/>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5921800" y="2884715"/>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5263773" y="376645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8" name="Freeform 27"/>
          <p:cNvSpPr/>
          <p:nvPr/>
        </p:nvSpPr>
        <p:spPr bwMode="auto">
          <a:xfrm>
            <a:off x="4669912" y="358140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9" name="Freeform 28"/>
          <p:cNvSpPr/>
          <p:nvPr/>
        </p:nvSpPr>
        <p:spPr bwMode="auto">
          <a:xfrm>
            <a:off x="4898512" y="297179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0" name="TextBox 29"/>
          <p:cNvSpPr txBox="1"/>
          <p:nvPr/>
        </p:nvSpPr>
        <p:spPr>
          <a:xfrm>
            <a:off x="4016777" y="228600"/>
            <a:ext cx="2427514" cy="1384995"/>
          </a:xfrm>
          <a:prstGeom prst="rect">
            <a:avLst/>
          </a:prstGeom>
          <a:noFill/>
        </p:spPr>
        <p:txBody>
          <a:bodyPr wrap="square" rtlCol="0">
            <a:spAutoFit/>
          </a:bodyPr>
          <a:lstStyle/>
          <a:p>
            <a:r>
              <a:rPr lang="en-US" sz="2800" dirty="0" smtClean="0">
                <a:solidFill>
                  <a:schemeClr val="bg1">
                    <a:lumMod val="50000"/>
                  </a:schemeClr>
                </a:solidFill>
              </a:rPr>
              <a:t>Western Intrusive Suite</a:t>
            </a:r>
            <a:endParaRPr lang="en-US" sz="2800" dirty="0">
              <a:solidFill>
                <a:schemeClr val="bg1">
                  <a:lumMod val="50000"/>
                </a:schemeClr>
              </a:solidFill>
            </a:endParaRPr>
          </a:p>
        </p:txBody>
      </p:sp>
      <p:sp>
        <p:nvSpPr>
          <p:cNvPr id="31" name="TextBox 30"/>
          <p:cNvSpPr txBox="1"/>
          <p:nvPr/>
        </p:nvSpPr>
        <p:spPr>
          <a:xfrm rot="2122616">
            <a:off x="5791200" y="5448101"/>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32" name="TextBox 31"/>
          <p:cNvSpPr txBox="1"/>
          <p:nvPr/>
        </p:nvSpPr>
        <p:spPr>
          <a:xfrm>
            <a:off x="3309204" y="2546199"/>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34" name="TextBox 33"/>
          <p:cNvSpPr txBox="1"/>
          <p:nvPr/>
        </p:nvSpPr>
        <p:spPr>
          <a:xfrm>
            <a:off x="6193918" y="239485"/>
            <a:ext cx="2003024" cy="1384995"/>
          </a:xfrm>
          <a:prstGeom prst="rect">
            <a:avLst/>
          </a:prstGeom>
          <a:noFill/>
        </p:spPr>
        <p:txBody>
          <a:bodyPr wrap="square" rtlCol="0">
            <a:spAutoFit/>
          </a:bodyPr>
          <a:lstStyle/>
          <a:p>
            <a:r>
              <a:rPr lang="en-US" sz="2800" dirty="0" smtClean="0">
                <a:solidFill>
                  <a:schemeClr val="tx1"/>
                </a:solidFill>
              </a:rPr>
              <a:t>Tuolumne Intrusive Suite</a:t>
            </a:r>
            <a:endParaRPr lang="en-US" sz="2800" dirty="0">
              <a:solidFill>
                <a:schemeClr val="tx1"/>
              </a:solidFill>
            </a:endParaRPr>
          </a:p>
        </p:txBody>
      </p:sp>
      <p:sp>
        <p:nvSpPr>
          <p:cNvPr id="35" name="TextBox 34"/>
          <p:cNvSpPr txBox="1"/>
          <p:nvPr/>
        </p:nvSpPr>
        <p:spPr>
          <a:xfrm>
            <a:off x="337457" y="5170714"/>
            <a:ext cx="4626429" cy="523220"/>
          </a:xfrm>
          <a:prstGeom prst="rect">
            <a:avLst/>
          </a:prstGeom>
          <a:noFill/>
        </p:spPr>
        <p:txBody>
          <a:bodyPr wrap="square" rtlCol="0">
            <a:spAutoFit/>
          </a:bodyPr>
          <a:lstStyle/>
          <a:p>
            <a:r>
              <a:rPr lang="en-US" sz="2800" dirty="0" smtClean="0">
                <a:solidFill>
                  <a:schemeClr val="tx1"/>
                </a:solidFill>
              </a:rPr>
              <a:t>NEVADAN OROGENY</a:t>
            </a:r>
            <a:endParaRPr lang="en-US" sz="28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
          <p:cNvPicPr>
            <a:picLocks noChangeAspect="1" noChangeArrowheads="1"/>
          </p:cNvPicPr>
          <p:nvPr/>
        </p:nvPicPr>
        <p:blipFill>
          <a:blip r:embed="rId3"/>
          <a:srcRect/>
          <a:stretch>
            <a:fillRect/>
          </a:stretch>
        </p:blipFill>
        <p:spPr bwMode="auto">
          <a:xfrm>
            <a:off x="-571500" y="0"/>
            <a:ext cx="10287000" cy="6858000"/>
          </a:xfrm>
          <a:prstGeom prst="rect">
            <a:avLst/>
          </a:prstGeom>
          <a:noFill/>
          <a:ln w="9525">
            <a:noFill/>
            <a:miter lim="800000"/>
            <a:headEnd/>
            <a:tailEnd/>
          </a:ln>
          <a:effectLst/>
        </p:spPr>
      </p:pic>
      <p:sp>
        <p:nvSpPr>
          <p:cNvPr id="212995"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Mother of all master joints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6" name="Picture 2" descr="http://www.heli-chair.com/images_public/other_images/half_dome_cable_route/aerial_photos/half_dome_aerial1.jpg"/>
          <p:cNvPicPr>
            <a:picLocks noChangeAspect="1" noChangeArrowheads="1"/>
          </p:cNvPicPr>
          <p:nvPr/>
        </p:nvPicPr>
        <p:blipFill>
          <a:blip r:embed="rId3"/>
          <a:srcRect/>
          <a:stretch>
            <a:fillRect/>
          </a:stretch>
        </p:blipFill>
        <p:spPr bwMode="auto">
          <a:xfrm>
            <a:off x="-1" y="0"/>
            <a:ext cx="9151457" cy="6858000"/>
          </a:xfrm>
          <a:prstGeom prst="rect">
            <a:avLst/>
          </a:prstGeom>
          <a:noFill/>
        </p:spPr>
      </p:pic>
      <p:sp>
        <p:nvSpPr>
          <p:cNvPr id="4" name="TextBox 3"/>
          <p:cNvSpPr txBox="1"/>
          <p:nvPr/>
        </p:nvSpPr>
        <p:spPr>
          <a:xfrm>
            <a:off x="631371" y="5421086"/>
            <a:ext cx="2100943" cy="1077218"/>
          </a:xfrm>
          <a:prstGeom prst="rect">
            <a:avLst/>
          </a:prstGeom>
          <a:noFill/>
        </p:spPr>
        <p:txBody>
          <a:bodyPr wrap="square" rtlCol="0">
            <a:spAutoFit/>
          </a:bodyPr>
          <a:lstStyle/>
          <a:p>
            <a:r>
              <a:rPr lang="en-US" dirty="0" smtClean="0"/>
              <a:t>Master joint</a:t>
            </a:r>
            <a:endParaRPr lang="en-US" dirty="0"/>
          </a:p>
        </p:txBody>
      </p:sp>
      <p:cxnSp>
        <p:nvCxnSpPr>
          <p:cNvPr id="6" name="Straight Arrow Connector 5"/>
          <p:cNvCxnSpPr/>
          <p:nvPr/>
        </p:nvCxnSpPr>
        <p:spPr bwMode="auto">
          <a:xfrm flipV="1">
            <a:off x="2492829" y="5366657"/>
            <a:ext cx="2351314" cy="566057"/>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lf dome top down.jpg"/>
          <p:cNvPicPr>
            <a:picLocks noChangeAspect="1"/>
          </p:cNvPicPr>
          <p:nvPr/>
        </p:nvPicPr>
        <p:blipFill>
          <a:blip r:embed="rId3"/>
          <a:stretch>
            <a:fillRect/>
          </a:stretch>
        </p:blipFill>
        <p:spPr>
          <a:xfrm>
            <a:off x="0" y="71437"/>
            <a:ext cx="9144000" cy="6715125"/>
          </a:xfrm>
          <a:prstGeom prst="rect">
            <a:avLst/>
          </a:prstGeom>
        </p:spPr>
      </p:pic>
      <p:sp>
        <p:nvSpPr>
          <p:cNvPr id="3" name="TextBox 2"/>
          <p:cNvSpPr txBox="1"/>
          <p:nvPr/>
        </p:nvSpPr>
        <p:spPr>
          <a:xfrm>
            <a:off x="979715" y="4517572"/>
            <a:ext cx="2100943" cy="1077218"/>
          </a:xfrm>
          <a:prstGeom prst="rect">
            <a:avLst/>
          </a:prstGeom>
          <a:noFill/>
        </p:spPr>
        <p:txBody>
          <a:bodyPr wrap="square" rtlCol="0">
            <a:spAutoFit/>
          </a:bodyPr>
          <a:lstStyle/>
          <a:p>
            <a:r>
              <a:rPr lang="en-US" dirty="0" smtClean="0"/>
              <a:t>Master joints</a:t>
            </a:r>
            <a:endParaRPr lang="en-US" dirty="0"/>
          </a:p>
        </p:txBody>
      </p:sp>
      <p:cxnSp>
        <p:nvCxnSpPr>
          <p:cNvPr id="4" name="Straight Arrow Connector 3"/>
          <p:cNvCxnSpPr/>
          <p:nvPr/>
        </p:nvCxnSpPr>
        <p:spPr bwMode="auto">
          <a:xfrm flipV="1">
            <a:off x="2950029" y="3145972"/>
            <a:ext cx="979714" cy="914399"/>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8" name="Straight Arrow Connector 7"/>
          <p:cNvCxnSpPr/>
          <p:nvPr/>
        </p:nvCxnSpPr>
        <p:spPr bwMode="auto">
          <a:xfrm rot="5400000" flipH="1" flipV="1">
            <a:off x="2911930" y="4838702"/>
            <a:ext cx="925282" cy="892629"/>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1" name="Straight Arrow Connector 10"/>
          <p:cNvCxnSpPr/>
          <p:nvPr/>
        </p:nvCxnSpPr>
        <p:spPr bwMode="auto">
          <a:xfrm flipV="1">
            <a:off x="3733800" y="5627916"/>
            <a:ext cx="838200" cy="772884"/>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1"/>
          <p:cNvPicPr>
            <a:picLocks noChangeAspect="1" noChangeArrowheads="1"/>
          </p:cNvPicPr>
          <p:nvPr/>
        </p:nvPicPr>
        <p:blipFill>
          <a:blip r:embed="rId3"/>
          <a:srcRect/>
          <a:stretch>
            <a:fillRect/>
          </a:stretch>
        </p:blipFill>
        <p:spPr bwMode="auto">
          <a:xfrm>
            <a:off x="-514350" y="0"/>
            <a:ext cx="10172700" cy="6858000"/>
          </a:xfrm>
          <a:prstGeom prst="rect">
            <a:avLst/>
          </a:prstGeom>
          <a:noFill/>
          <a:ln w="9525">
            <a:noFill/>
            <a:miter lim="800000"/>
            <a:headEnd/>
            <a:tailEnd/>
          </a:ln>
          <a:effectLst/>
        </p:spPr>
      </p:pic>
      <p:sp>
        <p:nvSpPr>
          <p:cNvPr id="3" name="TextBox 2"/>
          <p:cNvSpPr txBox="1"/>
          <p:nvPr/>
        </p:nvSpPr>
        <p:spPr>
          <a:xfrm rot="2682036">
            <a:off x="2873829" y="5192487"/>
            <a:ext cx="3951514" cy="584775"/>
          </a:xfrm>
          <a:prstGeom prst="rect">
            <a:avLst/>
          </a:prstGeom>
          <a:noFill/>
        </p:spPr>
        <p:txBody>
          <a:bodyPr wrap="square" rtlCol="0">
            <a:spAutoFit/>
          </a:bodyPr>
          <a:lstStyle/>
          <a:p>
            <a:r>
              <a:rPr lang="en-US" dirty="0" smtClean="0"/>
              <a:t>Lesser joints</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descr="y2061"/>
          <p:cNvPicPr>
            <a:picLocks noChangeAspect="1" noChangeArrowheads="1"/>
          </p:cNvPicPr>
          <p:nvPr/>
        </p:nvPicPr>
        <p:blipFill>
          <a:blip r:embed="rId3"/>
          <a:srcRect/>
          <a:stretch>
            <a:fillRect/>
          </a:stretch>
        </p:blipFill>
        <p:spPr bwMode="auto">
          <a:xfrm>
            <a:off x="1960562" y="0"/>
            <a:ext cx="5222875" cy="6858000"/>
          </a:xfrm>
          <a:prstGeom prst="rect">
            <a:avLst/>
          </a:prstGeom>
          <a:noFill/>
        </p:spPr>
      </p:pic>
      <p:sp>
        <p:nvSpPr>
          <p:cNvPr id="286723" name="Text Box 3"/>
          <p:cNvSpPr txBox="1">
            <a:spLocks noChangeArrowheads="1"/>
          </p:cNvSpPr>
          <p:nvPr/>
        </p:nvSpPr>
        <p:spPr bwMode="auto">
          <a:xfrm rot="20385651">
            <a:off x="1786391" y="1436915"/>
            <a:ext cx="3886200" cy="579438"/>
          </a:xfrm>
          <a:prstGeom prst="rect">
            <a:avLst/>
          </a:prstGeom>
          <a:noFill/>
          <a:ln w="9525">
            <a:noFill/>
            <a:miter lim="800000"/>
            <a:headEnd/>
            <a:tailEnd/>
          </a:ln>
          <a:effectLst/>
        </p:spPr>
        <p:txBody>
          <a:bodyPr>
            <a:spAutoFit/>
          </a:bodyPr>
          <a:lstStyle/>
          <a:p>
            <a:pPr>
              <a:spcBef>
                <a:spcPct val="50000"/>
              </a:spcBef>
            </a:pPr>
            <a:r>
              <a:rPr lang="en-US" dirty="0">
                <a:effectLst/>
              </a:rPr>
              <a:t>Sheet Joints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78" name="Picture 2" descr="y2064"/>
          <p:cNvPicPr>
            <a:picLocks noChangeAspect="1" noChangeArrowheads="1"/>
          </p:cNvPicPr>
          <p:nvPr/>
        </p:nvPicPr>
        <p:blipFill>
          <a:blip r:embed="rId3"/>
          <a:srcRect/>
          <a:stretch>
            <a:fillRect/>
          </a:stretch>
        </p:blipFill>
        <p:spPr bwMode="auto">
          <a:xfrm>
            <a:off x="2209800" y="0"/>
            <a:ext cx="4679950" cy="6858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alf top exfoliation2"/>
          <p:cNvPicPr>
            <a:picLocks noChangeAspect="1" noChangeArrowheads="1"/>
          </p:cNvPicPr>
          <p:nvPr/>
        </p:nvPicPr>
        <p:blipFill>
          <a:blip r:embed="rId3"/>
          <a:srcRect/>
          <a:stretch>
            <a:fillRect/>
          </a:stretch>
        </p:blipFill>
        <p:spPr bwMode="auto">
          <a:xfrm>
            <a:off x="0" y="762000"/>
            <a:ext cx="9144000" cy="6096000"/>
          </a:xfrm>
          <a:prstGeom prst="rect">
            <a:avLst/>
          </a:prstGeom>
          <a:noFill/>
        </p:spPr>
      </p:pic>
      <p:sp>
        <p:nvSpPr>
          <p:cNvPr id="278531" name="Text Box 3"/>
          <p:cNvSpPr txBox="1">
            <a:spLocks noChangeArrowheads="1"/>
          </p:cNvSpPr>
          <p:nvPr/>
        </p:nvSpPr>
        <p:spPr bwMode="auto">
          <a:xfrm>
            <a:off x="0" y="97974"/>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Concentric sheet </a:t>
            </a:r>
            <a:r>
              <a:rPr lang="en-US" dirty="0" smtClean="0">
                <a:effectLst>
                  <a:outerShdw blurRad="38100" dist="38100" dir="2700000" algn="tl">
                    <a:srgbClr val="808080"/>
                  </a:outerShdw>
                </a:effectLst>
              </a:rPr>
              <a:t>joints on Half Dome</a:t>
            </a:r>
            <a:endParaRPr lang="en-US" dirty="0">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alf top exfoliation2"/>
          <p:cNvPicPr>
            <a:picLocks noChangeAspect="1" noChangeArrowheads="1"/>
          </p:cNvPicPr>
          <p:nvPr/>
        </p:nvPicPr>
        <p:blipFill>
          <a:blip r:embed="rId3"/>
          <a:srcRect/>
          <a:stretch>
            <a:fillRect/>
          </a:stretch>
        </p:blipFill>
        <p:spPr bwMode="auto">
          <a:xfrm>
            <a:off x="0" y="762000"/>
            <a:ext cx="9144000" cy="6096000"/>
          </a:xfrm>
          <a:prstGeom prst="rect">
            <a:avLst/>
          </a:prstGeom>
          <a:noFill/>
        </p:spPr>
      </p:pic>
      <p:sp>
        <p:nvSpPr>
          <p:cNvPr id="278531" name="Text Box 3"/>
          <p:cNvSpPr txBox="1">
            <a:spLocks noChangeArrowheads="1"/>
          </p:cNvSpPr>
          <p:nvPr/>
        </p:nvSpPr>
        <p:spPr bwMode="auto">
          <a:xfrm>
            <a:off x="0" y="97974"/>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Concentric sheet </a:t>
            </a:r>
            <a:r>
              <a:rPr lang="en-US" dirty="0" smtClean="0">
                <a:effectLst>
                  <a:outerShdw blurRad="38100" dist="38100" dir="2700000" algn="tl">
                    <a:srgbClr val="808080"/>
                  </a:outerShdw>
                </a:effectLst>
              </a:rPr>
              <a:t>joints on Half Dome</a:t>
            </a:r>
            <a:endParaRPr lang="en-US" dirty="0">
              <a:effectLst>
                <a:outerShdw blurRad="38100" dist="38100" dir="2700000" algn="tl">
                  <a:srgbClr val="808080"/>
                </a:outerShdw>
              </a:effectLst>
            </a:endParaRPr>
          </a:p>
        </p:txBody>
      </p:sp>
      <p:sp>
        <p:nvSpPr>
          <p:cNvPr id="4" name="TextBox 3"/>
          <p:cNvSpPr txBox="1"/>
          <p:nvPr/>
        </p:nvSpPr>
        <p:spPr>
          <a:xfrm>
            <a:off x="4292600" y="2658896"/>
            <a:ext cx="4424379" cy="584775"/>
          </a:xfrm>
          <a:prstGeom prst="rect">
            <a:avLst/>
          </a:prstGeom>
          <a:noFill/>
        </p:spPr>
        <p:txBody>
          <a:bodyPr wrap="square" rtlCol="0">
            <a:spAutoFit/>
          </a:bodyPr>
          <a:lstStyle/>
          <a:p>
            <a:r>
              <a:rPr lang="en-US" dirty="0" smtClean="0"/>
              <a:t>l</a:t>
            </a:r>
            <a:r>
              <a:rPr lang="en-US" dirty="0" smtClean="0"/>
              <a:t>ess pressure</a:t>
            </a:r>
            <a:endParaRPr lang="en-US" dirty="0"/>
          </a:p>
        </p:txBody>
      </p:sp>
      <p:sp>
        <p:nvSpPr>
          <p:cNvPr id="5" name="TextBox 4"/>
          <p:cNvSpPr txBox="1"/>
          <p:nvPr/>
        </p:nvSpPr>
        <p:spPr>
          <a:xfrm>
            <a:off x="2351567" y="5019891"/>
            <a:ext cx="3475666" cy="584775"/>
          </a:xfrm>
          <a:prstGeom prst="rect">
            <a:avLst/>
          </a:prstGeom>
          <a:noFill/>
        </p:spPr>
        <p:txBody>
          <a:bodyPr wrap="square" rtlCol="0">
            <a:spAutoFit/>
          </a:bodyPr>
          <a:lstStyle/>
          <a:p>
            <a:r>
              <a:rPr lang="en-US" dirty="0" smtClean="0"/>
              <a:t>more pressure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0" name="Picture 2" descr="half top exfoliation2"/>
          <p:cNvPicPr>
            <a:picLocks noChangeAspect="1" noChangeArrowheads="1"/>
          </p:cNvPicPr>
          <p:nvPr/>
        </p:nvPicPr>
        <p:blipFill>
          <a:blip r:embed="rId3"/>
          <a:srcRect/>
          <a:stretch>
            <a:fillRect/>
          </a:stretch>
        </p:blipFill>
        <p:spPr bwMode="auto">
          <a:xfrm>
            <a:off x="0" y="762000"/>
            <a:ext cx="9144000" cy="6096000"/>
          </a:xfrm>
          <a:prstGeom prst="rect">
            <a:avLst/>
          </a:prstGeom>
          <a:noFill/>
        </p:spPr>
      </p:pic>
      <p:sp>
        <p:nvSpPr>
          <p:cNvPr id="278531" name="Text Box 3"/>
          <p:cNvSpPr txBox="1">
            <a:spLocks noChangeArrowheads="1"/>
          </p:cNvSpPr>
          <p:nvPr/>
        </p:nvSpPr>
        <p:spPr bwMode="auto">
          <a:xfrm>
            <a:off x="0" y="97974"/>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Concentric sheet </a:t>
            </a:r>
            <a:r>
              <a:rPr lang="en-US" dirty="0" smtClean="0">
                <a:effectLst>
                  <a:outerShdw blurRad="38100" dist="38100" dir="2700000" algn="tl">
                    <a:srgbClr val="808080"/>
                  </a:outerShdw>
                </a:effectLst>
              </a:rPr>
              <a:t>joints on Half Dome</a:t>
            </a:r>
            <a:endParaRPr lang="en-US" dirty="0">
              <a:effectLst>
                <a:outerShdw blurRad="38100" dist="38100" dir="2700000" algn="tl">
                  <a:srgbClr val="808080"/>
                </a:outerShdw>
              </a:effectLst>
            </a:endParaRPr>
          </a:p>
        </p:txBody>
      </p:sp>
      <p:sp>
        <p:nvSpPr>
          <p:cNvPr id="4" name="TextBox 3"/>
          <p:cNvSpPr txBox="1"/>
          <p:nvPr/>
        </p:nvSpPr>
        <p:spPr>
          <a:xfrm>
            <a:off x="4673600" y="2628325"/>
            <a:ext cx="4059704" cy="584775"/>
          </a:xfrm>
          <a:prstGeom prst="rect">
            <a:avLst/>
          </a:prstGeom>
          <a:noFill/>
        </p:spPr>
        <p:txBody>
          <a:bodyPr wrap="square" rtlCol="0">
            <a:spAutoFit/>
          </a:bodyPr>
          <a:lstStyle/>
          <a:p>
            <a:r>
              <a:rPr lang="en-US" dirty="0" smtClean="0"/>
              <a:t>more expansion</a:t>
            </a:r>
            <a:endParaRPr lang="en-US" dirty="0"/>
          </a:p>
        </p:txBody>
      </p:sp>
      <p:sp>
        <p:nvSpPr>
          <p:cNvPr id="5" name="TextBox 4"/>
          <p:cNvSpPr txBox="1"/>
          <p:nvPr/>
        </p:nvSpPr>
        <p:spPr>
          <a:xfrm>
            <a:off x="2351567" y="5019891"/>
            <a:ext cx="3475666" cy="584775"/>
          </a:xfrm>
          <a:prstGeom prst="rect">
            <a:avLst/>
          </a:prstGeom>
          <a:noFill/>
        </p:spPr>
        <p:txBody>
          <a:bodyPr wrap="square" rtlCol="0">
            <a:spAutoFit/>
          </a:bodyPr>
          <a:lstStyle/>
          <a:p>
            <a:r>
              <a:rPr lang="en-US" dirty="0" smtClean="0"/>
              <a:t>less expansion</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spect="1" noChangeArrowheads="1"/>
          </p:cNvPicPr>
          <p:nvPr/>
        </p:nvPicPr>
        <p:blipFill>
          <a:blip r:embed="rId3"/>
          <a:srcRect/>
          <a:stretch>
            <a:fillRect/>
          </a:stretch>
        </p:blipFill>
        <p:spPr bwMode="auto">
          <a:xfrm>
            <a:off x="1286328" y="0"/>
            <a:ext cx="4568371" cy="6843195"/>
          </a:xfrm>
          <a:prstGeom prst="rect">
            <a:avLst/>
          </a:prstGeom>
          <a:solidFill>
            <a:schemeClr val="bg1"/>
          </a:solidFill>
          <a:ln w="12700">
            <a:solidFill>
              <a:schemeClr val="tx1"/>
            </a:solidFill>
            <a:miter lim="800000"/>
            <a:headEnd/>
            <a:tailEnd/>
          </a:ln>
          <a:effectLst/>
        </p:spPr>
      </p:pic>
      <p:sp>
        <p:nvSpPr>
          <p:cNvPr id="4" name="TextBox 3"/>
          <p:cNvSpPr txBox="1"/>
          <p:nvPr/>
        </p:nvSpPr>
        <p:spPr>
          <a:xfrm>
            <a:off x="5998028" y="2890391"/>
            <a:ext cx="3145972" cy="1077218"/>
          </a:xfrm>
          <a:prstGeom prst="rect">
            <a:avLst/>
          </a:prstGeom>
          <a:noFill/>
        </p:spPr>
        <p:txBody>
          <a:bodyPr wrap="square" rtlCol="0">
            <a:spAutoFit/>
          </a:bodyPr>
          <a:lstStyle/>
          <a:p>
            <a:r>
              <a:rPr lang="en-US" dirty="0" smtClean="0"/>
              <a:t>The </a:t>
            </a:r>
          </a:p>
          <a:p>
            <a:r>
              <a:rPr lang="en-US" dirty="0" smtClean="0"/>
              <a:t>“Diving Board”</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cstate="print"/>
          <a:srcRect/>
          <a:stretch>
            <a:fillRect/>
          </a:stretch>
        </p:blipFill>
        <p:spPr bwMode="auto">
          <a:xfrm>
            <a:off x="2295524" y="1537063"/>
            <a:ext cx="498983" cy="840241"/>
          </a:xfrm>
          <a:prstGeom prst="rect">
            <a:avLst/>
          </a:prstGeom>
          <a:noFill/>
          <a:ln w="9525">
            <a:noFill/>
            <a:miter lim="800000"/>
            <a:headEnd/>
            <a:tailEnd/>
          </a:ln>
          <a:effectLst/>
        </p:spPr>
      </p:pic>
      <p:sp>
        <p:nvSpPr>
          <p:cNvPr id="4" name="Freeform 3"/>
          <p:cNvSpPr/>
          <p:nvPr/>
        </p:nvSpPr>
        <p:spPr bwMode="auto">
          <a:xfrm>
            <a:off x="-2133962" y="2445658"/>
            <a:ext cx="11310620" cy="4229101"/>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238829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613229 w 9232900"/>
              <a:gd name="connsiteY1" fmla="*/ 81642 h 4220029"/>
              <a:gd name="connsiteX2" fmla="*/ 5881914 w 9232900"/>
              <a:gd name="connsiteY2" fmla="*/ 1747157 h 4220029"/>
              <a:gd name="connsiteX3" fmla="*/ 9232900 w 9232900"/>
              <a:gd name="connsiteY3" fmla="*/ 4220029 h 4220029"/>
              <a:gd name="connsiteX0" fmla="*/ 0 w 9575800"/>
              <a:gd name="connsiteY0" fmla="*/ 0 h 4220029"/>
              <a:gd name="connsiteX1" fmla="*/ 956129 w 9575800"/>
              <a:gd name="connsiteY1" fmla="*/ 81642 h 4220029"/>
              <a:gd name="connsiteX2" fmla="*/ 6224814 w 9575800"/>
              <a:gd name="connsiteY2" fmla="*/ 1747157 h 4220029"/>
              <a:gd name="connsiteX3" fmla="*/ 9575800 w 9575800"/>
              <a:gd name="connsiteY3" fmla="*/ 4220029 h 4220029"/>
              <a:gd name="connsiteX0" fmla="*/ 0 w 9817100"/>
              <a:gd name="connsiteY0" fmla="*/ 0 h 4220029"/>
              <a:gd name="connsiteX1" fmla="*/ 11974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9072 h 4229101"/>
              <a:gd name="connsiteX1" fmla="*/ 1019629 w 9817100"/>
              <a:gd name="connsiteY1" fmla="*/ 90714 h 4229101"/>
              <a:gd name="connsiteX2" fmla="*/ 6466114 w 9817100"/>
              <a:gd name="connsiteY2" fmla="*/ 1756229 h 4229101"/>
              <a:gd name="connsiteX3" fmla="*/ 9817100 w 9817100"/>
              <a:gd name="connsiteY3"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7901213 w 9817100"/>
              <a:gd name="connsiteY5" fmla="*/ 2202542 h 4229101"/>
              <a:gd name="connsiteX6" fmla="*/ 9817100 w 9817100"/>
              <a:gd name="connsiteY6"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2337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809170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11310620"/>
              <a:gd name="connsiteY0" fmla="*/ 9072 h 4229101"/>
              <a:gd name="connsiteX1" fmla="*/ 2513149 w 11310620"/>
              <a:gd name="connsiteY1" fmla="*/ 90714 h 4229101"/>
              <a:gd name="connsiteX2" fmla="*/ 320947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320947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223411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2234110 w 11310620"/>
              <a:gd name="connsiteY2" fmla="*/ 1009468 h 4229101"/>
              <a:gd name="connsiteX3" fmla="*/ 9026434 w 11310620"/>
              <a:gd name="connsiteY3" fmla="*/ 2452915 h 4229101"/>
              <a:gd name="connsiteX4" fmla="*/ 11310620 w 11310620"/>
              <a:gd name="connsiteY4" fmla="*/ 4229101 h 42291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0620" h="4229101">
                <a:moveTo>
                  <a:pt x="0" y="9072"/>
                </a:moveTo>
                <a:cubicBezTo>
                  <a:pt x="339876" y="36286"/>
                  <a:pt x="598473" y="0"/>
                  <a:pt x="989149" y="90714"/>
                </a:cubicBezTo>
                <a:cubicBezTo>
                  <a:pt x="1471447" y="195035"/>
                  <a:pt x="1798803" y="677454"/>
                  <a:pt x="2234110" y="1009468"/>
                </a:cubicBezTo>
                <a:cubicBezTo>
                  <a:pt x="3048239" y="1585324"/>
                  <a:pt x="7350034" y="1472899"/>
                  <a:pt x="9026434" y="2452915"/>
                </a:cubicBezTo>
                <a:cubicBezTo>
                  <a:pt x="9548949" y="2718103"/>
                  <a:pt x="10732695" y="3804634"/>
                  <a:pt x="11310620" y="4229101"/>
                </a:cubicBez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1035957" y="2078478"/>
            <a:ext cx="10518140" cy="447372"/>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5876472"/>
              <a:gd name="connsiteY0" fmla="*/ 744008 h 744008"/>
              <a:gd name="connsiteX1" fmla="*/ 482600 w 5876472"/>
              <a:gd name="connsiteY1" fmla="*/ 490008 h 744008"/>
              <a:gd name="connsiteX2" fmla="*/ 920750 w 5876472"/>
              <a:gd name="connsiteY2" fmla="*/ 572558 h 744008"/>
              <a:gd name="connsiteX3" fmla="*/ 1320800 w 5876472"/>
              <a:gd name="connsiteY3" fmla="*/ 439208 h 744008"/>
              <a:gd name="connsiteX4" fmla="*/ 2057400 w 5876472"/>
              <a:gd name="connsiteY4" fmla="*/ 280458 h 744008"/>
              <a:gd name="connsiteX5" fmla="*/ 2552700 w 5876472"/>
              <a:gd name="connsiteY5" fmla="*/ 32808 h 744008"/>
              <a:gd name="connsiteX6" fmla="*/ 2889250 w 5876472"/>
              <a:gd name="connsiteY6" fmla="*/ 83608 h 744008"/>
              <a:gd name="connsiteX7" fmla="*/ 3327400 w 5876472"/>
              <a:gd name="connsiteY7" fmla="*/ 267758 h 744008"/>
              <a:gd name="connsiteX8" fmla="*/ 3956050 w 5876472"/>
              <a:gd name="connsiteY8" fmla="*/ 401108 h 744008"/>
              <a:gd name="connsiteX9" fmla="*/ 4470400 w 5876472"/>
              <a:gd name="connsiteY9" fmla="*/ 445558 h 744008"/>
              <a:gd name="connsiteX10" fmla="*/ 5876472 w 5876472"/>
              <a:gd name="connsiteY10" fmla="*/ 477308 h 744008"/>
              <a:gd name="connsiteX0" fmla="*/ 0 w 6311900"/>
              <a:gd name="connsiteY0" fmla="*/ 744008 h 744008"/>
              <a:gd name="connsiteX1" fmla="*/ 918028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972300"/>
              <a:gd name="connsiteY0" fmla="*/ 744008 h 744008"/>
              <a:gd name="connsiteX1" fmla="*/ 1306285 w 6972300"/>
              <a:gd name="connsiteY1" fmla="*/ 4900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2585357 w 6972300"/>
              <a:gd name="connsiteY4" fmla="*/ 448278 h 744008"/>
              <a:gd name="connsiteX5" fmla="*/ 3153228 w 6972300"/>
              <a:gd name="connsiteY5" fmla="*/ 280458 h 744008"/>
              <a:gd name="connsiteX6" fmla="*/ 3648528 w 6972300"/>
              <a:gd name="connsiteY6" fmla="*/ 32808 h 744008"/>
              <a:gd name="connsiteX7" fmla="*/ 3985078 w 6972300"/>
              <a:gd name="connsiteY7" fmla="*/ 83608 h 744008"/>
              <a:gd name="connsiteX8" fmla="*/ 4423228 w 6972300"/>
              <a:gd name="connsiteY8" fmla="*/ 267758 h 744008"/>
              <a:gd name="connsiteX9" fmla="*/ 5051878 w 6972300"/>
              <a:gd name="connsiteY9" fmla="*/ 401108 h 744008"/>
              <a:gd name="connsiteX10" fmla="*/ 5566228 w 6972300"/>
              <a:gd name="connsiteY10" fmla="*/ 445558 h 744008"/>
              <a:gd name="connsiteX11" fmla="*/ 6972300 w 6972300"/>
              <a:gd name="connsiteY11"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585357 w 6972300"/>
              <a:gd name="connsiteY3" fmla="*/ 44827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176591 w 7352091"/>
              <a:gd name="connsiteY0" fmla="*/ 591608 h 617611"/>
              <a:gd name="connsiteX1" fmla="*/ 183848 w 7352091"/>
              <a:gd name="connsiteY1" fmla="*/ 575278 h 617611"/>
              <a:gd name="connsiteX2" fmla="*/ 1279676 w 7352091"/>
              <a:gd name="connsiteY2" fmla="*/ 337608 h 617611"/>
              <a:gd name="connsiteX3" fmla="*/ 2205869 w 7352091"/>
              <a:gd name="connsiteY3" fmla="*/ 572558 h 617611"/>
              <a:gd name="connsiteX4" fmla="*/ 2965148 w 7352091"/>
              <a:gd name="connsiteY4" fmla="*/ 448278 h 617611"/>
              <a:gd name="connsiteX5" fmla="*/ 3533019 w 7352091"/>
              <a:gd name="connsiteY5" fmla="*/ 280458 h 617611"/>
              <a:gd name="connsiteX6" fmla="*/ 4028319 w 7352091"/>
              <a:gd name="connsiteY6" fmla="*/ 32808 h 617611"/>
              <a:gd name="connsiteX7" fmla="*/ 4364869 w 7352091"/>
              <a:gd name="connsiteY7" fmla="*/ 83608 h 617611"/>
              <a:gd name="connsiteX8" fmla="*/ 4803019 w 7352091"/>
              <a:gd name="connsiteY8" fmla="*/ 267758 h 617611"/>
              <a:gd name="connsiteX9" fmla="*/ 5431669 w 7352091"/>
              <a:gd name="connsiteY9" fmla="*/ 401108 h 617611"/>
              <a:gd name="connsiteX10" fmla="*/ 5946019 w 7352091"/>
              <a:gd name="connsiteY10" fmla="*/ 445558 h 617611"/>
              <a:gd name="connsiteX11" fmla="*/ 7352091 w 7352091"/>
              <a:gd name="connsiteY11" fmla="*/ 477308 h 617611"/>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744008 h 744008"/>
              <a:gd name="connsiteX1" fmla="*/ 1103085 w 7175500"/>
              <a:gd name="connsiteY1" fmla="*/ 337608 h 744008"/>
              <a:gd name="connsiteX2" fmla="*/ 2029278 w 7175500"/>
              <a:gd name="connsiteY2" fmla="*/ 572558 h 744008"/>
              <a:gd name="connsiteX3" fmla="*/ 2788557 w 7175500"/>
              <a:gd name="connsiteY3" fmla="*/ 448278 h 744008"/>
              <a:gd name="connsiteX4" fmla="*/ 3356428 w 7175500"/>
              <a:gd name="connsiteY4" fmla="*/ 280458 h 744008"/>
              <a:gd name="connsiteX5" fmla="*/ 3851728 w 7175500"/>
              <a:gd name="connsiteY5" fmla="*/ 32808 h 744008"/>
              <a:gd name="connsiteX6" fmla="*/ 4188278 w 7175500"/>
              <a:gd name="connsiteY6" fmla="*/ 83608 h 744008"/>
              <a:gd name="connsiteX7" fmla="*/ 4626428 w 7175500"/>
              <a:gd name="connsiteY7" fmla="*/ 267758 h 744008"/>
              <a:gd name="connsiteX8" fmla="*/ 5255078 w 7175500"/>
              <a:gd name="connsiteY8" fmla="*/ 401108 h 744008"/>
              <a:gd name="connsiteX9" fmla="*/ 5769428 w 7175500"/>
              <a:gd name="connsiteY9" fmla="*/ 445558 h 744008"/>
              <a:gd name="connsiteX10" fmla="*/ 7175500 w 7175500"/>
              <a:gd name="connsiteY10" fmla="*/ 477308 h 744008"/>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78908"/>
              <a:gd name="connsiteX1" fmla="*/ 1382485 w 7454900"/>
              <a:gd name="connsiteY1" fmla="*/ 337608 h 578908"/>
              <a:gd name="connsiteX2" fmla="*/ 2308678 w 7454900"/>
              <a:gd name="connsiteY2" fmla="*/ 506518 h 578908"/>
              <a:gd name="connsiteX3" fmla="*/ 3067957 w 7454900"/>
              <a:gd name="connsiteY3" fmla="*/ 448278 h 578908"/>
              <a:gd name="connsiteX4" fmla="*/ 3635828 w 7454900"/>
              <a:gd name="connsiteY4" fmla="*/ 280458 h 578908"/>
              <a:gd name="connsiteX5" fmla="*/ 4131128 w 7454900"/>
              <a:gd name="connsiteY5" fmla="*/ 32808 h 578908"/>
              <a:gd name="connsiteX6" fmla="*/ 4467678 w 7454900"/>
              <a:gd name="connsiteY6" fmla="*/ 83608 h 578908"/>
              <a:gd name="connsiteX7" fmla="*/ 4905828 w 7454900"/>
              <a:gd name="connsiteY7" fmla="*/ 267758 h 578908"/>
              <a:gd name="connsiteX8" fmla="*/ 5534478 w 7454900"/>
              <a:gd name="connsiteY8" fmla="*/ 401108 h 578908"/>
              <a:gd name="connsiteX9" fmla="*/ 6048828 w 7454900"/>
              <a:gd name="connsiteY9" fmla="*/ 445558 h 578908"/>
              <a:gd name="connsiteX10" fmla="*/ 7454900 w 74549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6048828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61123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3635828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600679 h 600679"/>
              <a:gd name="connsiteX1" fmla="*/ 1382485 w 8674100"/>
              <a:gd name="connsiteY1" fmla="*/ 359379 h 600679"/>
              <a:gd name="connsiteX2" fmla="*/ 2308678 w 8674100"/>
              <a:gd name="connsiteY2" fmla="*/ 528289 h 600679"/>
              <a:gd name="connsiteX3" fmla="*/ 3067957 w 8674100"/>
              <a:gd name="connsiteY3" fmla="*/ 470049 h 600679"/>
              <a:gd name="connsiteX4" fmla="*/ 4561114 w 8674100"/>
              <a:gd name="connsiteY4" fmla="*/ 302229 h 600679"/>
              <a:gd name="connsiteX5" fmla="*/ 6112328 w 8674100"/>
              <a:gd name="connsiteY5" fmla="*/ 54579 h 600679"/>
              <a:gd name="connsiteX6" fmla="*/ 6862535 w 8674100"/>
              <a:gd name="connsiteY6" fmla="*/ 105379 h 600679"/>
              <a:gd name="connsiteX7" fmla="*/ 7572829 w 8674100"/>
              <a:gd name="connsiteY7" fmla="*/ 289529 h 600679"/>
              <a:gd name="connsiteX8" fmla="*/ 8157934 w 8674100"/>
              <a:gd name="connsiteY8" fmla="*/ 422879 h 600679"/>
              <a:gd name="connsiteX9" fmla="*/ 8674100 w 8674100"/>
              <a:gd name="connsiteY9" fmla="*/ 499079 h 600679"/>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33337 h 633337"/>
              <a:gd name="connsiteX1" fmla="*/ 1382485 w 8674100"/>
              <a:gd name="connsiteY1" fmla="*/ 392037 h 633337"/>
              <a:gd name="connsiteX2" fmla="*/ 2308678 w 8674100"/>
              <a:gd name="connsiteY2" fmla="*/ 560947 h 633337"/>
              <a:gd name="connsiteX3" fmla="*/ 3067957 w 8674100"/>
              <a:gd name="connsiteY3" fmla="*/ 502707 h 633337"/>
              <a:gd name="connsiteX4" fmla="*/ 4561114 w 8674100"/>
              <a:gd name="connsiteY4" fmla="*/ 334887 h 633337"/>
              <a:gd name="connsiteX5" fmla="*/ 6112328 w 8674100"/>
              <a:gd name="connsiteY5" fmla="*/ 87237 h 633337"/>
              <a:gd name="connsiteX6" fmla="*/ 6721020 w 8674100"/>
              <a:gd name="connsiteY6" fmla="*/ 225123 h 633337"/>
              <a:gd name="connsiteX7" fmla="*/ 7572829 w 8674100"/>
              <a:gd name="connsiteY7" fmla="*/ 322187 h 633337"/>
              <a:gd name="connsiteX8" fmla="*/ 8157934 w 8674100"/>
              <a:gd name="connsiteY8" fmla="*/ 455537 h 633337"/>
              <a:gd name="connsiteX9" fmla="*/ 8674100 w 8674100"/>
              <a:gd name="connsiteY9" fmla="*/ 531737 h 633337"/>
              <a:gd name="connsiteX0" fmla="*/ 0 w 8674100"/>
              <a:gd name="connsiteY0" fmla="*/ 450457 h 450457"/>
              <a:gd name="connsiteX1" fmla="*/ 1382485 w 8674100"/>
              <a:gd name="connsiteY1" fmla="*/ 209157 h 450457"/>
              <a:gd name="connsiteX2" fmla="*/ 2308678 w 8674100"/>
              <a:gd name="connsiteY2" fmla="*/ 378067 h 450457"/>
              <a:gd name="connsiteX3" fmla="*/ 3067957 w 8674100"/>
              <a:gd name="connsiteY3" fmla="*/ 319827 h 450457"/>
              <a:gd name="connsiteX4" fmla="*/ 4561114 w 8674100"/>
              <a:gd name="connsiteY4" fmla="*/ 152007 h 450457"/>
              <a:gd name="connsiteX5" fmla="*/ 5807528 w 8674100"/>
              <a:gd name="connsiteY5" fmla="*/ 87237 h 450457"/>
              <a:gd name="connsiteX6" fmla="*/ 6721020 w 8674100"/>
              <a:gd name="connsiteY6" fmla="*/ 42243 h 450457"/>
              <a:gd name="connsiteX7" fmla="*/ 7572829 w 8674100"/>
              <a:gd name="connsiteY7" fmla="*/ 139307 h 450457"/>
              <a:gd name="connsiteX8" fmla="*/ 8157934 w 8674100"/>
              <a:gd name="connsiteY8" fmla="*/ 272657 h 450457"/>
              <a:gd name="connsiteX9" fmla="*/ 8674100 w 8674100"/>
              <a:gd name="connsiteY9" fmla="*/ 348857 h 450457"/>
              <a:gd name="connsiteX0" fmla="*/ 0 w 8674100"/>
              <a:gd name="connsiteY0" fmla="*/ 450457 h 450457"/>
              <a:gd name="connsiteX1" fmla="*/ 1382485 w 8674100"/>
              <a:gd name="connsiteY1" fmla="*/ 209157 h 450457"/>
              <a:gd name="connsiteX2" fmla="*/ 2308678 w 8674100"/>
              <a:gd name="connsiteY2" fmla="*/ 378067 h 450457"/>
              <a:gd name="connsiteX3" fmla="*/ 3067957 w 8674100"/>
              <a:gd name="connsiteY3" fmla="*/ 319827 h 450457"/>
              <a:gd name="connsiteX4" fmla="*/ 4561114 w 8674100"/>
              <a:gd name="connsiteY4" fmla="*/ 152007 h 450457"/>
              <a:gd name="connsiteX5" fmla="*/ 5807528 w 8674100"/>
              <a:gd name="connsiteY5" fmla="*/ 87237 h 450457"/>
              <a:gd name="connsiteX6" fmla="*/ 6721020 w 8674100"/>
              <a:gd name="connsiteY6" fmla="*/ 42243 h 450457"/>
              <a:gd name="connsiteX7" fmla="*/ 7572829 w 8674100"/>
              <a:gd name="connsiteY7" fmla="*/ 139307 h 450457"/>
              <a:gd name="connsiteX8" fmla="*/ 8157934 w 8674100"/>
              <a:gd name="connsiteY8" fmla="*/ 272657 h 450457"/>
              <a:gd name="connsiteX9" fmla="*/ 8674100 w 8674100"/>
              <a:gd name="connsiteY9" fmla="*/ 348857 h 450457"/>
              <a:gd name="connsiteX0" fmla="*/ 0 w 8674100"/>
              <a:gd name="connsiteY0" fmla="*/ 447372 h 447372"/>
              <a:gd name="connsiteX1" fmla="*/ 1382485 w 8674100"/>
              <a:gd name="connsiteY1" fmla="*/ 206072 h 447372"/>
              <a:gd name="connsiteX2" fmla="*/ 2308678 w 8674100"/>
              <a:gd name="connsiteY2" fmla="*/ 374982 h 447372"/>
              <a:gd name="connsiteX3" fmla="*/ 3067957 w 8674100"/>
              <a:gd name="connsiteY3" fmla="*/ 316742 h 447372"/>
              <a:gd name="connsiteX4" fmla="*/ 4561114 w 8674100"/>
              <a:gd name="connsiteY4" fmla="*/ 148922 h 447372"/>
              <a:gd name="connsiteX5" fmla="*/ 5807528 w 8674100"/>
              <a:gd name="connsiteY5" fmla="*/ 84152 h 447372"/>
              <a:gd name="connsiteX6" fmla="*/ 6721020 w 8674100"/>
              <a:gd name="connsiteY6" fmla="*/ 39158 h 447372"/>
              <a:gd name="connsiteX7" fmla="*/ 7572829 w 8674100"/>
              <a:gd name="connsiteY7" fmla="*/ 136222 h 447372"/>
              <a:gd name="connsiteX8" fmla="*/ 8157934 w 8674100"/>
              <a:gd name="connsiteY8" fmla="*/ 269572 h 447372"/>
              <a:gd name="connsiteX9" fmla="*/ 8674100 w 8674100"/>
              <a:gd name="connsiteY9" fmla="*/ 345772 h 447372"/>
              <a:gd name="connsiteX0" fmla="*/ 0 w 10518140"/>
              <a:gd name="connsiteY0" fmla="*/ 447372 h 447372"/>
              <a:gd name="connsiteX1" fmla="*/ 1382485 w 10518140"/>
              <a:gd name="connsiteY1" fmla="*/ 206072 h 447372"/>
              <a:gd name="connsiteX2" fmla="*/ 2308678 w 10518140"/>
              <a:gd name="connsiteY2" fmla="*/ 374982 h 447372"/>
              <a:gd name="connsiteX3" fmla="*/ 3067957 w 10518140"/>
              <a:gd name="connsiteY3" fmla="*/ 316742 h 447372"/>
              <a:gd name="connsiteX4" fmla="*/ 4561114 w 10518140"/>
              <a:gd name="connsiteY4" fmla="*/ 148922 h 447372"/>
              <a:gd name="connsiteX5" fmla="*/ 5807528 w 10518140"/>
              <a:gd name="connsiteY5" fmla="*/ 84152 h 447372"/>
              <a:gd name="connsiteX6" fmla="*/ 6721020 w 10518140"/>
              <a:gd name="connsiteY6" fmla="*/ 39158 h 447372"/>
              <a:gd name="connsiteX7" fmla="*/ 7572829 w 10518140"/>
              <a:gd name="connsiteY7" fmla="*/ 136222 h 447372"/>
              <a:gd name="connsiteX8" fmla="*/ 8157934 w 10518140"/>
              <a:gd name="connsiteY8" fmla="*/ 269572 h 447372"/>
              <a:gd name="connsiteX9" fmla="*/ 10518140 w 10518140"/>
              <a:gd name="connsiteY9" fmla="*/ 345772 h 447372"/>
              <a:gd name="connsiteX0" fmla="*/ 0 w 10518140"/>
              <a:gd name="connsiteY0" fmla="*/ 447372 h 447372"/>
              <a:gd name="connsiteX1" fmla="*/ 1382485 w 10518140"/>
              <a:gd name="connsiteY1" fmla="*/ 206072 h 447372"/>
              <a:gd name="connsiteX2" fmla="*/ 2308678 w 10518140"/>
              <a:gd name="connsiteY2" fmla="*/ 374982 h 447372"/>
              <a:gd name="connsiteX3" fmla="*/ 3067957 w 10518140"/>
              <a:gd name="connsiteY3" fmla="*/ 316742 h 447372"/>
              <a:gd name="connsiteX4" fmla="*/ 4561114 w 10518140"/>
              <a:gd name="connsiteY4" fmla="*/ 148922 h 447372"/>
              <a:gd name="connsiteX5" fmla="*/ 5807528 w 10518140"/>
              <a:gd name="connsiteY5" fmla="*/ 84152 h 447372"/>
              <a:gd name="connsiteX6" fmla="*/ 6721020 w 10518140"/>
              <a:gd name="connsiteY6" fmla="*/ 39158 h 447372"/>
              <a:gd name="connsiteX7" fmla="*/ 7572829 w 10518140"/>
              <a:gd name="connsiteY7" fmla="*/ 136222 h 447372"/>
              <a:gd name="connsiteX8" fmla="*/ 8721814 w 10518140"/>
              <a:gd name="connsiteY8" fmla="*/ 269572 h 447372"/>
              <a:gd name="connsiteX9" fmla="*/ 10518140 w 10518140"/>
              <a:gd name="connsiteY9" fmla="*/ 345772 h 44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18140" h="447372">
                <a:moveTo>
                  <a:pt x="0" y="447372"/>
                </a:moveTo>
                <a:cubicBezTo>
                  <a:pt x="699710" y="407155"/>
                  <a:pt x="997705" y="218137"/>
                  <a:pt x="1382485" y="206072"/>
                </a:cubicBezTo>
                <a:cubicBezTo>
                  <a:pt x="1767265" y="194007"/>
                  <a:pt x="2027766" y="356537"/>
                  <a:pt x="2308678" y="374982"/>
                </a:cubicBezTo>
                <a:cubicBezTo>
                  <a:pt x="2589590" y="393427"/>
                  <a:pt x="2692551" y="354419"/>
                  <a:pt x="3067957" y="316742"/>
                </a:cubicBezTo>
                <a:cubicBezTo>
                  <a:pt x="3443363" y="279065"/>
                  <a:pt x="4104519" y="187687"/>
                  <a:pt x="4561114" y="148922"/>
                </a:cubicBezTo>
                <a:cubicBezTo>
                  <a:pt x="5017709" y="110157"/>
                  <a:pt x="5279902" y="123491"/>
                  <a:pt x="5807528" y="84152"/>
                </a:cubicBezTo>
                <a:cubicBezTo>
                  <a:pt x="6071718" y="73115"/>
                  <a:pt x="6477603" y="0"/>
                  <a:pt x="6721020" y="39158"/>
                </a:cubicBezTo>
                <a:cubicBezTo>
                  <a:pt x="6986208" y="23888"/>
                  <a:pt x="7179129" y="37947"/>
                  <a:pt x="7572829" y="136222"/>
                </a:cubicBezTo>
                <a:cubicBezTo>
                  <a:pt x="7776029" y="176439"/>
                  <a:pt x="8531314" y="239939"/>
                  <a:pt x="8721814" y="269572"/>
                </a:cubicBezTo>
                <a:lnTo>
                  <a:pt x="10518140" y="345772"/>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261257" y="2549434"/>
            <a:ext cx="533400" cy="370115"/>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12585" y="2449763"/>
            <a:ext cx="516393" cy="423186"/>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16200000" flipH="1">
            <a:off x="221794" y="2488202"/>
            <a:ext cx="640903" cy="374193"/>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8" name="Freeform 7"/>
          <p:cNvSpPr/>
          <p:nvPr/>
        </p:nvSpPr>
        <p:spPr bwMode="auto">
          <a:xfrm>
            <a:off x="1652790" y="2443482"/>
            <a:ext cx="7892506" cy="1755139"/>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1"/>
              <a:gd name="connsiteX1" fmla="*/ 1001485 w 4952999"/>
              <a:gd name="connsiteY1" fmla="*/ 1550202 h 1836861"/>
              <a:gd name="connsiteX2" fmla="*/ 2209800 w 4952999"/>
              <a:gd name="connsiteY2" fmla="*/ 1833232 h 1836861"/>
              <a:gd name="connsiteX3" fmla="*/ 4952999 w 4952999"/>
              <a:gd name="connsiteY3" fmla="*/ 1528431 h 1836861"/>
              <a:gd name="connsiteX0" fmla="*/ 0 w 4952999"/>
              <a:gd name="connsiteY0" fmla="*/ 0 h 1716960"/>
              <a:gd name="connsiteX1" fmla="*/ 1001485 w 4952999"/>
              <a:gd name="connsiteY1" fmla="*/ 1550202 h 1716960"/>
              <a:gd name="connsiteX2" fmla="*/ 2830286 w 4952999"/>
              <a:gd name="connsiteY2" fmla="*/ 1694454 h 1716960"/>
              <a:gd name="connsiteX3" fmla="*/ 4952999 w 4952999"/>
              <a:gd name="connsiteY3" fmla="*/ 1528431 h 1716960"/>
              <a:gd name="connsiteX0" fmla="*/ 0 w 4952999"/>
              <a:gd name="connsiteY0" fmla="*/ 0 h 1716960"/>
              <a:gd name="connsiteX1" fmla="*/ 1142999 w 4952999"/>
              <a:gd name="connsiteY1" fmla="*/ 1550202 h 1716960"/>
              <a:gd name="connsiteX2" fmla="*/ 2830286 w 4952999"/>
              <a:gd name="connsiteY2" fmla="*/ 1694454 h 1716960"/>
              <a:gd name="connsiteX3" fmla="*/ 4952999 w 4952999"/>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6052456"/>
              <a:gd name="connsiteY0" fmla="*/ 0 h 1716960"/>
              <a:gd name="connsiteX1" fmla="*/ 1012370 w 6052456"/>
              <a:gd name="connsiteY1" fmla="*/ 1550202 h 1716960"/>
              <a:gd name="connsiteX2" fmla="*/ 2699657 w 6052456"/>
              <a:gd name="connsiteY2" fmla="*/ 1694454 h 1716960"/>
              <a:gd name="connsiteX3" fmla="*/ 6052456 w 6052456"/>
              <a:gd name="connsiteY3" fmla="*/ 1528431 h 1716960"/>
              <a:gd name="connsiteX0" fmla="*/ 0 w 6052456"/>
              <a:gd name="connsiteY0" fmla="*/ 0 h 1807594"/>
              <a:gd name="connsiteX1" fmla="*/ 1012370 w 6052456"/>
              <a:gd name="connsiteY1" fmla="*/ 1550202 h 1807594"/>
              <a:gd name="connsiteX2" fmla="*/ 2699657 w 6052456"/>
              <a:gd name="connsiteY2" fmla="*/ 1694454 h 1807594"/>
              <a:gd name="connsiteX3" fmla="*/ 4216423 w 6052456"/>
              <a:gd name="connsiteY3" fmla="*/ 1779924 h 1807594"/>
              <a:gd name="connsiteX4" fmla="*/ 6052456 w 605245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7892506"/>
              <a:gd name="connsiteY0" fmla="*/ 0 h 1847704"/>
              <a:gd name="connsiteX1" fmla="*/ 912586 w 7892506"/>
              <a:gd name="connsiteY1" fmla="*/ 1411422 h 1847704"/>
              <a:gd name="connsiteX2" fmla="*/ 2741387 w 7892506"/>
              <a:gd name="connsiteY2" fmla="*/ 1694454 h 1847704"/>
              <a:gd name="connsiteX3" fmla="*/ 4258153 w 7892506"/>
              <a:gd name="connsiteY3" fmla="*/ 1779924 h 1847704"/>
              <a:gd name="connsiteX4" fmla="*/ 7892506 w 7892506"/>
              <a:gd name="connsiteY4" fmla="*/ 1287775 h 18477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2506" h="1847704">
                <a:moveTo>
                  <a:pt x="41730" y="0"/>
                </a:moveTo>
                <a:cubicBezTo>
                  <a:pt x="108858" y="365660"/>
                  <a:pt x="0" y="913729"/>
                  <a:pt x="912586" y="1411422"/>
                </a:cubicBezTo>
                <a:cubicBezTo>
                  <a:pt x="1193801" y="1567505"/>
                  <a:pt x="1890488" y="1644707"/>
                  <a:pt x="2741387" y="1694454"/>
                </a:cubicBezTo>
                <a:cubicBezTo>
                  <a:pt x="3340710" y="1706053"/>
                  <a:pt x="3399633" y="1847704"/>
                  <a:pt x="4258153" y="1779924"/>
                </a:cubicBezTo>
                <a:cubicBezTo>
                  <a:pt x="5116673" y="1712144"/>
                  <a:pt x="7651815" y="1303002"/>
                  <a:pt x="7892506" y="1287775"/>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5" name="Straight Connector 14"/>
          <p:cNvCxnSpPr/>
          <p:nvPr/>
        </p:nvCxnSpPr>
        <p:spPr bwMode="auto">
          <a:xfrm rot="16200000" flipH="1">
            <a:off x="1295404" y="269094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7" name="Straight Connector 16"/>
          <p:cNvCxnSpPr/>
          <p:nvPr/>
        </p:nvCxnSpPr>
        <p:spPr bwMode="auto">
          <a:xfrm rot="16200000" flipH="1">
            <a:off x="751114" y="2614748"/>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rot="16200000" flipH="1">
            <a:off x="1077689" y="269094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16200000" flipH="1">
            <a:off x="511629" y="2571206"/>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16" name="Freeform 15"/>
          <p:cNvSpPr/>
          <p:nvPr/>
        </p:nvSpPr>
        <p:spPr bwMode="auto">
          <a:xfrm>
            <a:off x="5405348" y="3735971"/>
            <a:ext cx="407624"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8" name="Freeform 17"/>
          <p:cNvSpPr/>
          <p:nvPr/>
        </p:nvSpPr>
        <p:spPr bwMode="auto">
          <a:xfrm>
            <a:off x="5764575" y="3398516"/>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9" name="Freeform 18"/>
          <p:cNvSpPr/>
          <p:nvPr/>
        </p:nvSpPr>
        <p:spPr bwMode="auto">
          <a:xfrm>
            <a:off x="5170714" y="3213458"/>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0" name="Freeform 19"/>
          <p:cNvSpPr/>
          <p:nvPr/>
        </p:nvSpPr>
        <p:spPr bwMode="auto">
          <a:xfrm>
            <a:off x="5399314" y="2603857"/>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rgbClr val="A6615A"/>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4686861" y="3463832"/>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4093000" y="3278774"/>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4321600" y="2669173"/>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7" name="Freeform 26"/>
          <p:cNvSpPr/>
          <p:nvPr/>
        </p:nvSpPr>
        <p:spPr bwMode="auto">
          <a:xfrm>
            <a:off x="3663573" y="3550916"/>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8" name="Freeform 27"/>
          <p:cNvSpPr/>
          <p:nvPr/>
        </p:nvSpPr>
        <p:spPr bwMode="auto">
          <a:xfrm>
            <a:off x="3069712" y="3365858"/>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9" name="Freeform 28"/>
          <p:cNvSpPr/>
          <p:nvPr/>
        </p:nvSpPr>
        <p:spPr bwMode="auto">
          <a:xfrm>
            <a:off x="3298312" y="2756257"/>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1" name="TextBox 30"/>
          <p:cNvSpPr txBox="1"/>
          <p:nvPr/>
        </p:nvSpPr>
        <p:spPr>
          <a:xfrm rot="2122616">
            <a:off x="5791200" y="5448101"/>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32" name="TextBox 31"/>
          <p:cNvSpPr txBox="1"/>
          <p:nvPr/>
        </p:nvSpPr>
        <p:spPr>
          <a:xfrm>
            <a:off x="1709004" y="2515719"/>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34" name="TextBox 33"/>
          <p:cNvSpPr txBox="1"/>
          <p:nvPr/>
        </p:nvSpPr>
        <p:spPr>
          <a:xfrm>
            <a:off x="4669918" y="239485"/>
            <a:ext cx="2003024" cy="1384995"/>
          </a:xfrm>
          <a:prstGeom prst="rect">
            <a:avLst/>
          </a:prstGeom>
          <a:noFill/>
        </p:spPr>
        <p:txBody>
          <a:bodyPr wrap="square" rtlCol="0">
            <a:spAutoFit/>
          </a:bodyPr>
          <a:lstStyle/>
          <a:p>
            <a:r>
              <a:rPr lang="en-US" sz="2800" dirty="0" smtClean="0">
                <a:solidFill>
                  <a:srgbClr val="A6615A"/>
                </a:solidFill>
              </a:rPr>
              <a:t>Tuolumne Intrusive Suite</a:t>
            </a:r>
            <a:endParaRPr lang="en-US" sz="2800" dirty="0">
              <a:solidFill>
                <a:srgbClr val="A6615A"/>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1"/>
          <p:cNvPicPr>
            <a:picLocks noChangeAspect="1" noChangeArrowheads="1"/>
          </p:cNvPicPr>
          <p:nvPr/>
        </p:nvPicPr>
        <p:blipFill>
          <a:blip r:embed="rId3"/>
          <a:srcRect/>
          <a:stretch>
            <a:fillRect/>
          </a:stretch>
        </p:blipFill>
        <p:spPr bwMode="auto">
          <a:xfrm>
            <a:off x="1286328" y="0"/>
            <a:ext cx="4568371" cy="6843195"/>
          </a:xfrm>
          <a:prstGeom prst="rect">
            <a:avLst/>
          </a:prstGeom>
          <a:solidFill>
            <a:schemeClr val="bg1"/>
          </a:solidFill>
          <a:ln w="12700">
            <a:solidFill>
              <a:schemeClr val="tx1"/>
            </a:solidFill>
            <a:miter lim="800000"/>
            <a:headEnd/>
            <a:tailEnd/>
          </a:ln>
          <a:effectLst/>
        </p:spPr>
      </p:pic>
      <p:sp>
        <p:nvSpPr>
          <p:cNvPr id="4" name="TextBox 3"/>
          <p:cNvSpPr txBox="1"/>
          <p:nvPr/>
        </p:nvSpPr>
        <p:spPr>
          <a:xfrm>
            <a:off x="5998028" y="2890391"/>
            <a:ext cx="3145972" cy="1077218"/>
          </a:xfrm>
          <a:prstGeom prst="rect">
            <a:avLst/>
          </a:prstGeom>
          <a:noFill/>
        </p:spPr>
        <p:txBody>
          <a:bodyPr wrap="square" rtlCol="0">
            <a:spAutoFit/>
          </a:bodyPr>
          <a:lstStyle/>
          <a:p>
            <a:r>
              <a:rPr lang="en-US" dirty="0" smtClean="0"/>
              <a:t>The </a:t>
            </a:r>
          </a:p>
          <a:p>
            <a:r>
              <a:rPr lang="en-US" dirty="0" smtClean="0"/>
              <a:t>“Diving Board”</a:t>
            </a:r>
            <a:endParaRPr lang="en-US" dirty="0"/>
          </a:p>
        </p:txBody>
      </p:sp>
      <p:sp>
        <p:nvSpPr>
          <p:cNvPr id="6" name="Oval Callout 5"/>
          <p:cNvSpPr/>
          <p:nvPr/>
        </p:nvSpPr>
        <p:spPr bwMode="auto">
          <a:xfrm>
            <a:off x="2296884" y="805543"/>
            <a:ext cx="1741716" cy="1077685"/>
          </a:xfrm>
          <a:prstGeom prst="wedgeEllipseCallout">
            <a:avLst>
              <a:gd name="adj1" fmla="val -36458"/>
              <a:gd name="adj2" fmla="val 73611"/>
            </a:avLst>
          </a:prstGeom>
          <a:solidFill>
            <a:schemeClr val="bg1">
              <a:alpha val="75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400" dirty="0" smtClean="0">
                <a:solidFill>
                  <a:schemeClr val="tx1"/>
                </a:solidFill>
              </a:rPr>
              <a:t>Huh</a:t>
            </a: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a:t>
            </a:r>
          </a:p>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rPr>
              <a:t>!!!</a:t>
            </a:r>
            <a:endParaRPr kumimoji="0" lang="en-US" sz="2400"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674" name="Picture 2" descr="y2062"/>
          <p:cNvPicPr>
            <a:picLocks noChangeAspect="1" noChangeArrowheads="1"/>
          </p:cNvPicPr>
          <p:nvPr/>
        </p:nvPicPr>
        <p:blipFill>
          <a:blip r:embed="rId3"/>
          <a:srcRect/>
          <a:stretch>
            <a:fillRect/>
          </a:stretch>
        </p:blipFill>
        <p:spPr bwMode="auto">
          <a:xfrm>
            <a:off x="0" y="304800"/>
            <a:ext cx="9144000" cy="6162675"/>
          </a:xfrm>
          <a:prstGeom prst="rect">
            <a:avLst/>
          </a:prstGeom>
          <a:noFill/>
        </p:spPr>
      </p:pic>
      <p:sp>
        <p:nvSpPr>
          <p:cNvPr id="3" name="TextBox 2"/>
          <p:cNvSpPr txBox="1"/>
          <p:nvPr/>
        </p:nvSpPr>
        <p:spPr>
          <a:xfrm rot="19201242">
            <a:off x="-186141" y="4593771"/>
            <a:ext cx="3200400" cy="584775"/>
          </a:xfrm>
          <a:prstGeom prst="rect">
            <a:avLst/>
          </a:prstGeom>
          <a:noFill/>
        </p:spPr>
        <p:txBody>
          <a:bodyPr wrap="square" rtlCol="0">
            <a:spAutoFit/>
          </a:bodyPr>
          <a:lstStyle/>
          <a:p>
            <a:r>
              <a:rPr lang="en-US" dirty="0" smtClean="0"/>
              <a:t>Exfoliating slab</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
          <p:cNvPicPr>
            <a:picLocks noChangeAspect="1" noChangeArrowheads="1"/>
          </p:cNvPicPr>
          <p:nvPr/>
        </p:nvPicPr>
        <p:blipFill>
          <a:blip r:embed="rId3"/>
          <a:srcRect/>
          <a:stretch>
            <a:fillRect/>
          </a:stretch>
        </p:blipFill>
        <p:spPr bwMode="auto">
          <a:xfrm>
            <a:off x="-195638" y="1"/>
            <a:ext cx="10270952" cy="6858000"/>
          </a:xfrm>
          <a:prstGeom prst="rect">
            <a:avLst/>
          </a:prstGeom>
          <a:noFill/>
          <a:ln w="9525">
            <a:noFill/>
            <a:miter lim="800000"/>
            <a:headEnd/>
            <a:tailEnd/>
          </a:ln>
          <a:effectLst/>
        </p:spPr>
      </p:pic>
      <p:sp>
        <p:nvSpPr>
          <p:cNvPr id="4" name="TextBox 3"/>
          <p:cNvSpPr txBox="1"/>
          <p:nvPr/>
        </p:nvSpPr>
        <p:spPr>
          <a:xfrm>
            <a:off x="2057389" y="1741714"/>
            <a:ext cx="3004457" cy="1077218"/>
          </a:xfrm>
          <a:prstGeom prst="rect">
            <a:avLst/>
          </a:prstGeom>
          <a:noFill/>
        </p:spPr>
        <p:txBody>
          <a:bodyPr wrap="square" rtlCol="0">
            <a:spAutoFit/>
          </a:bodyPr>
          <a:lstStyle/>
          <a:p>
            <a:r>
              <a:rPr lang="en-US" dirty="0" smtClean="0"/>
              <a:t>Exfoliation Domes</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128_northdome_and_royal_arches"/>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Box 2"/>
          <p:cNvSpPr txBox="1"/>
          <p:nvPr/>
        </p:nvSpPr>
        <p:spPr>
          <a:xfrm>
            <a:off x="3907972" y="1153885"/>
            <a:ext cx="3004457" cy="584775"/>
          </a:xfrm>
          <a:prstGeom prst="rect">
            <a:avLst/>
          </a:prstGeom>
          <a:noFill/>
        </p:spPr>
        <p:txBody>
          <a:bodyPr wrap="square" rtlCol="0">
            <a:spAutoFit/>
          </a:bodyPr>
          <a:lstStyle/>
          <a:p>
            <a:r>
              <a:rPr lang="en-US" dirty="0" smtClean="0"/>
              <a:t>North Dome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
          <p:cNvPicPr>
            <a:picLocks noChangeAspect="1" noChangeArrowheads="1"/>
          </p:cNvPicPr>
          <p:nvPr/>
        </p:nvPicPr>
        <p:blipFill>
          <a:blip r:embed="rId3"/>
          <a:srcRect/>
          <a:stretch>
            <a:fillRect/>
          </a:stretch>
        </p:blipFill>
        <p:spPr bwMode="auto">
          <a:xfrm>
            <a:off x="-1" y="0"/>
            <a:ext cx="10167257" cy="6860754"/>
          </a:xfrm>
          <a:prstGeom prst="rect">
            <a:avLst/>
          </a:prstGeom>
          <a:noFill/>
          <a:ln w="9525">
            <a:noFill/>
            <a:miter lim="800000"/>
            <a:headEnd/>
            <a:tailEnd/>
          </a:ln>
          <a:effectLst/>
        </p:spPr>
      </p:pic>
      <p:sp>
        <p:nvSpPr>
          <p:cNvPr id="204803" name="Text Box 3"/>
          <p:cNvSpPr txBox="1">
            <a:spLocks noChangeArrowheads="1"/>
          </p:cNvSpPr>
          <p:nvPr/>
        </p:nvSpPr>
        <p:spPr bwMode="auto">
          <a:xfrm>
            <a:off x="3472543" y="870857"/>
            <a:ext cx="2808514" cy="579438"/>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North Dome</a:t>
            </a:r>
          </a:p>
        </p:txBody>
      </p:sp>
      <p:sp>
        <p:nvSpPr>
          <p:cNvPr id="4" name="Text Box 3"/>
          <p:cNvSpPr txBox="1">
            <a:spLocks noChangeArrowheads="1"/>
          </p:cNvSpPr>
          <p:nvPr/>
        </p:nvSpPr>
        <p:spPr bwMode="auto">
          <a:xfrm>
            <a:off x="3374583" y="4103932"/>
            <a:ext cx="2808514" cy="579438"/>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Royal Arches</a:t>
            </a:r>
            <a:endParaRPr lang="en-US" dirty="0">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Yosemite 15 RFH"/>
          <p:cNvPicPr>
            <a:picLocks noChangeAspect="1" noChangeArrowheads="1"/>
          </p:cNvPicPr>
          <p:nvPr/>
        </p:nvPicPr>
        <p:blipFill>
          <a:blip r:embed="rId3"/>
          <a:srcRect/>
          <a:stretch>
            <a:fillRect/>
          </a:stretch>
        </p:blipFill>
        <p:spPr bwMode="auto">
          <a:xfrm>
            <a:off x="0" y="0"/>
            <a:ext cx="10406238" cy="6858000"/>
          </a:xfrm>
          <a:prstGeom prst="rect">
            <a:avLst/>
          </a:prstGeom>
          <a:noFill/>
        </p:spPr>
      </p:pic>
      <p:sp>
        <p:nvSpPr>
          <p:cNvPr id="215043" name="Text Box 3"/>
          <p:cNvSpPr txBox="1">
            <a:spLocks noChangeArrowheads="1"/>
          </p:cNvSpPr>
          <p:nvPr/>
        </p:nvSpPr>
        <p:spPr bwMode="auto">
          <a:xfrm>
            <a:off x="5054600" y="4051300"/>
            <a:ext cx="4089400" cy="1077218"/>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Massive, </a:t>
            </a:r>
            <a:r>
              <a:rPr lang="en-US" u="sng" dirty="0">
                <a:effectLst>
                  <a:outerShdw blurRad="38100" dist="38100" dir="2700000" algn="tl">
                    <a:srgbClr val="808080"/>
                  </a:outerShdw>
                </a:effectLst>
              </a:rPr>
              <a:t>not</a:t>
            </a:r>
            <a:r>
              <a:rPr lang="en-US" dirty="0">
                <a:effectLst>
                  <a:outerShdw blurRad="38100" dist="38100" dir="2700000" algn="tl">
                    <a:srgbClr val="808080"/>
                  </a:outerShdw>
                </a:effectLst>
              </a:rPr>
              <a:t> jointed El Capitan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17091" name="Text Box 3"/>
          <p:cNvSpPr txBox="1">
            <a:spLocks noChangeArrowheads="1"/>
          </p:cNvSpPr>
          <p:nvPr/>
        </p:nvSpPr>
        <p:spPr bwMode="auto">
          <a:xfrm>
            <a:off x="0" y="3075057"/>
            <a:ext cx="9144000" cy="707886"/>
          </a:xfrm>
          <a:prstGeom prst="rect">
            <a:avLst/>
          </a:prstGeom>
          <a:noFill/>
          <a:ln w="9525">
            <a:noFill/>
            <a:miter lim="800000"/>
            <a:headEnd/>
            <a:tailEnd/>
          </a:ln>
          <a:effectLst/>
        </p:spPr>
        <p:txBody>
          <a:bodyPr>
            <a:spAutoFit/>
          </a:bodyPr>
          <a:lstStyle/>
          <a:p>
            <a:pPr>
              <a:spcBef>
                <a:spcPct val="50000"/>
              </a:spcBef>
            </a:pPr>
            <a:r>
              <a:rPr lang="en-US" sz="4000" dirty="0">
                <a:effectLst>
                  <a:outerShdw blurRad="38100" dist="38100" dir="2700000" algn="tl">
                    <a:srgbClr val="808080"/>
                  </a:outerShdw>
                </a:effectLst>
              </a:rPr>
              <a:t>Glaciation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Yosemite 02A RFH"/>
          <p:cNvPicPr>
            <a:picLocks noChangeAspect="1" noChangeArrowheads="1"/>
          </p:cNvPicPr>
          <p:nvPr/>
        </p:nvPicPr>
        <p:blipFill>
          <a:blip r:embed="rId3"/>
          <a:srcRect/>
          <a:stretch>
            <a:fillRect/>
          </a:stretch>
        </p:blipFill>
        <p:spPr bwMode="auto">
          <a:xfrm>
            <a:off x="0" y="0"/>
            <a:ext cx="10276296" cy="68580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Yosemite 02B RFH"/>
          <p:cNvPicPr>
            <a:picLocks noChangeAspect="1" noChangeArrowheads="1"/>
          </p:cNvPicPr>
          <p:nvPr/>
        </p:nvPicPr>
        <p:blipFill>
          <a:blip r:embed="rId3"/>
          <a:srcRect/>
          <a:stretch>
            <a:fillRect/>
          </a:stretch>
        </p:blipFill>
        <p:spPr bwMode="auto">
          <a:xfrm>
            <a:off x="-38100" y="-12700"/>
            <a:ext cx="10319248"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Yosemite 01 EGS"/>
          <p:cNvPicPr>
            <a:picLocks noChangeAspect="1" noChangeArrowheads="1"/>
          </p:cNvPicPr>
          <p:nvPr/>
        </p:nvPicPr>
        <p:blipFill>
          <a:blip r:embed="rId3"/>
          <a:srcRect/>
          <a:stretch>
            <a:fillRect/>
          </a:stretch>
        </p:blipFill>
        <p:spPr bwMode="auto">
          <a:xfrm>
            <a:off x="-1" y="-1"/>
            <a:ext cx="10248901" cy="6916229"/>
          </a:xfrm>
          <a:prstGeom prst="rect">
            <a:avLst/>
          </a:prstGeom>
          <a:noFill/>
        </p:spPr>
      </p:pic>
      <p:sp>
        <p:nvSpPr>
          <p:cNvPr id="156675"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Glacial Polish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2"/>
          <p:cNvPicPr>
            <a:picLocks noChangeAspect="1" noChangeArrowheads="1"/>
          </p:cNvPicPr>
          <p:nvPr/>
        </p:nvPicPr>
        <p:blipFill>
          <a:blip r:embed="rId3" cstate="print"/>
          <a:srcRect/>
          <a:stretch>
            <a:fillRect/>
          </a:stretch>
        </p:blipFill>
        <p:spPr bwMode="auto">
          <a:xfrm>
            <a:off x="1026250" y="1375959"/>
            <a:ext cx="498983" cy="840241"/>
          </a:xfrm>
          <a:prstGeom prst="rect">
            <a:avLst/>
          </a:prstGeom>
          <a:noFill/>
          <a:ln w="9525">
            <a:noFill/>
            <a:miter lim="800000"/>
            <a:headEnd/>
            <a:tailEnd/>
          </a:ln>
          <a:effectLst/>
        </p:spPr>
      </p:pic>
      <p:sp>
        <p:nvSpPr>
          <p:cNvPr id="4" name="Freeform 3"/>
          <p:cNvSpPr/>
          <p:nvPr/>
        </p:nvSpPr>
        <p:spPr bwMode="auto">
          <a:xfrm>
            <a:off x="-3231242" y="2256610"/>
            <a:ext cx="12407900" cy="4418149"/>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238829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613229 w 9232900"/>
              <a:gd name="connsiteY1" fmla="*/ 81642 h 4220029"/>
              <a:gd name="connsiteX2" fmla="*/ 5881914 w 9232900"/>
              <a:gd name="connsiteY2" fmla="*/ 1747157 h 4220029"/>
              <a:gd name="connsiteX3" fmla="*/ 9232900 w 9232900"/>
              <a:gd name="connsiteY3" fmla="*/ 4220029 h 4220029"/>
              <a:gd name="connsiteX0" fmla="*/ 0 w 9575800"/>
              <a:gd name="connsiteY0" fmla="*/ 0 h 4220029"/>
              <a:gd name="connsiteX1" fmla="*/ 956129 w 9575800"/>
              <a:gd name="connsiteY1" fmla="*/ 81642 h 4220029"/>
              <a:gd name="connsiteX2" fmla="*/ 6224814 w 9575800"/>
              <a:gd name="connsiteY2" fmla="*/ 1747157 h 4220029"/>
              <a:gd name="connsiteX3" fmla="*/ 9575800 w 9575800"/>
              <a:gd name="connsiteY3" fmla="*/ 4220029 h 4220029"/>
              <a:gd name="connsiteX0" fmla="*/ 0 w 9817100"/>
              <a:gd name="connsiteY0" fmla="*/ 0 h 4220029"/>
              <a:gd name="connsiteX1" fmla="*/ 11974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9072 h 4229101"/>
              <a:gd name="connsiteX1" fmla="*/ 1019629 w 9817100"/>
              <a:gd name="connsiteY1" fmla="*/ 90714 h 4229101"/>
              <a:gd name="connsiteX2" fmla="*/ 6466114 w 9817100"/>
              <a:gd name="connsiteY2" fmla="*/ 1756229 h 4229101"/>
              <a:gd name="connsiteX3" fmla="*/ 9817100 w 9817100"/>
              <a:gd name="connsiteY3"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7901213 w 9817100"/>
              <a:gd name="connsiteY5" fmla="*/ 2202542 h 4229101"/>
              <a:gd name="connsiteX6" fmla="*/ 9817100 w 9817100"/>
              <a:gd name="connsiteY6"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2337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809170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11310620"/>
              <a:gd name="connsiteY0" fmla="*/ 9072 h 4229101"/>
              <a:gd name="connsiteX1" fmla="*/ 2513149 w 11310620"/>
              <a:gd name="connsiteY1" fmla="*/ 90714 h 4229101"/>
              <a:gd name="connsiteX2" fmla="*/ 320947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320947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223411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2234110 w 11310620"/>
              <a:gd name="connsiteY2" fmla="*/ 1009468 h 4229101"/>
              <a:gd name="connsiteX3" fmla="*/ 9026434 w 11310620"/>
              <a:gd name="connsiteY3" fmla="*/ 2452915 h 4229101"/>
              <a:gd name="connsiteX4" fmla="*/ 11310620 w 11310620"/>
              <a:gd name="connsiteY4" fmla="*/ 4229101 h 4229101"/>
              <a:gd name="connsiteX0" fmla="*/ 0 w 12407900"/>
              <a:gd name="connsiteY0" fmla="*/ 0 h 4418149"/>
              <a:gd name="connsiteX1" fmla="*/ 2086429 w 12407900"/>
              <a:gd name="connsiteY1" fmla="*/ 279762 h 4418149"/>
              <a:gd name="connsiteX2" fmla="*/ 3331390 w 12407900"/>
              <a:gd name="connsiteY2" fmla="*/ 11985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279762 h 4418149"/>
              <a:gd name="connsiteX2" fmla="*/ 3331390 w 12407900"/>
              <a:gd name="connsiteY2" fmla="*/ 11985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3331390 w 12407900"/>
              <a:gd name="connsiteY2" fmla="*/ 11985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432230 w 12407900"/>
              <a:gd name="connsiteY2" fmla="*/ 8937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432230 w 12407900"/>
              <a:gd name="connsiteY2" fmla="*/ 665116 h 4418149"/>
              <a:gd name="connsiteX3" fmla="*/ 10123714 w 12407900"/>
              <a:gd name="connsiteY3" fmla="*/ 2641963 h 4418149"/>
              <a:gd name="connsiteX4" fmla="*/ 12407900 w 12407900"/>
              <a:gd name="connsiteY4" fmla="*/ 4418149 h 4418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7900" h="4418149">
                <a:moveTo>
                  <a:pt x="0" y="0"/>
                </a:moveTo>
                <a:cubicBezTo>
                  <a:pt x="339876" y="27214"/>
                  <a:pt x="979473" y="6168"/>
                  <a:pt x="1370149" y="96882"/>
                </a:cubicBezTo>
                <a:cubicBezTo>
                  <a:pt x="1852447" y="201203"/>
                  <a:pt x="1996923" y="333102"/>
                  <a:pt x="2432230" y="665116"/>
                </a:cubicBezTo>
                <a:cubicBezTo>
                  <a:pt x="3246359" y="1240972"/>
                  <a:pt x="8447314" y="1661947"/>
                  <a:pt x="10123714" y="2641963"/>
                </a:cubicBezTo>
                <a:cubicBezTo>
                  <a:pt x="10646229" y="2907151"/>
                  <a:pt x="11829975" y="3993682"/>
                  <a:pt x="12407900" y="4418149"/>
                </a:cubicBez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2316117" y="1941318"/>
            <a:ext cx="12057380" cy="447372"/>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5876472"/>
              <a:gd name="connsiteY0" fmla="*/ 744008 h 744008"/>
              <a:gd name="connsiteX1" fmla="*/ 482600 w 5876472"/>
              <a:gd name="connsiteY1" fmla="*/ 490008 h 744008"/>
              <a:gd name="connsiteX2" fmla="*/ 920750 w 5876472"/>
              <a:gd name="connsiteY2" fmla="*/ 572558 h 744008"/>
              <a:gd name="connsiteX3" fmla="*/ 1320800 w 5876472"/>
              <a:gd name="connsiteY3" fmla="*/ 439208 h 744008"/>
              <a:gd name="connsiteX4" fmla="*/ 2057400 w 5876472"/>
              <a:gd name="connsiteY4" fmla="*/ 280458 h 744008"/>
              <a:gd name="connsiteX5" fmla="*/ 2552700 w 5876472"/>
              <a:gd name="connsiteY5" fmla="*/ 32808 h 744008"/>
              <a:gd name="connsiteX6" fmla="*/ 2889250 w 5876472"/>
              <a:gd name="connsiteY6" fmla="*/ 83608 h 744008"/>
              <a:gd name="connsiteX7" fmla="*/ 3327400 w 5876472"/>
              <a:gd name="connsiteY7" fmla="*/ 267758 h 744008"/>
              <a:gd name="connsiteX8" fmla="*/ 3956050 w 5876472"/>
              <a:gd name="connsiteY8" fmla="*/ 401108 h 744008"/>
              <a:gd name="connsiteX9" fmla="*/ 4470400 w 5876472"/>
              <a:gd name="connsiteY9" fmla="*/ 445558 h 744008"/>
              <a:gd name="connsiteX10" fmla="*/ 5876472 w 5876472"/>
              <a:gd name="connsiteY10" fmla="*/ 477308 h 744008"/>
              <a:gd name="connsiteX0" fmla="*/ 0 w 6311900"/>
              <a:gd name="connsiteY0" fmla="*/ 744008 h 744008"/>
              <a:gd name="connsiteX1" fmla="*/ 918028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972300"/>
              <a:gd name="connsiteY0" fmla="*/ 744008 h 744008"/>
              <a:gd name="connsiteX1" fmla="*/ 1306285 w 6972300"/>
              <a:gd name="connsiteY1" fmla="*/ 4900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2585357 w 6972300"/>
              <a:gd name="connsiteY4" fmla="*/ 448278 h 744008"/>
              <a:gd name="connsiteX5" fmla="*/ 3153228 w 6972300"/>
              <a:gd name="connsiteY5" fmla="*/ 280458 h 744008"/>
              <a:gd name="connsiteX6" fmla="*/ 3648528 w 6972300"/>
              <a:gd name="connsiteY6" fmla="*/ 32808 h 744008"/>
              <a:gd name="connsiteX7" fmla="*/ 3985078 w 6972300"/>
              <a:gd name="connsiteY7" fmla="*/ 83608 h 744008"/>
              <a:gd name="connsiteX8" fmla="*/ 4423228 w 6972300"/>
              <a:gd name="connsiteY8" fmla="*/ 267758 h 744008"/>
              <a:gd name="connsiteX9" fmla="*/ 5051878 w 6972300"/>
              <a:gd name="connsiteY9" fmla="*/ 401108 h 744008"/>
              <a:gd name="connsiteX10" fmla="*/ 5566228 w 6972300"/>
              <a:gd name="connsiteY10" fmla="*/ 445558 h 744008"/>
              <a:gd name="connsiteX11" fmla="*/ 6972300 w 6972300"/>
              <a:gd name="connsiteY11"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585357 w 6972300"/>
              <a:gd name="connsiteY3" fmla="*/ 44827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176591 w 7352091"/>
              <a:gd name="connsiteY0" fmla="*/ 591608 h 617611"/>
              <a:gd name="connsiteX1" fmla="*/ 183848 w 7352091"/>
              <a:gd name="connsiteY1" fmla="*/ 575278 h 617611"/>
              <a:gd name="connsiteX2" fmla="*/ 1279676 w 7352091"/>
              <a:gd name="connsiteY2" fmla="*/ 337608 h 617611"/>
              <a:gd name="connsiteX3" fmla="*/ 2205869 w 7352091"/>
              <a:gd name="connsiteY3" fmla="*/ 572558 h 617611"/>
              <a:gd name="connsiteX4" fmla="*/ 2965148 w 7352091"/>
              <a:gd name="connsiteY4" fmla="*/ 448278 h 617611"/>
              <a:gd name="connsiteX5" fmla="*/ 3533019 w 7352091"/>
              <a:gd name="connsiteY5" fmla="*/ 280458 h 617611"/>
              <a:gd name="connsiteX6" fmla="*/ 4028319 w 7352091"/>
              <a:gd name="connsiteY6" fmla="*/ 32808 h 617611"/>
              <a:gd name="connsiteX7" fmla="*/ 4364869 w 7352091"/>
              <a:gd name="connsiteY7" fmla="*/ 83608 h 617611"/>
              <a:gd name="connsiteX8" fmla="*/ 4803019 w 7352091"/>
              <a:gd name="connsiteY8" fmla="*/ 267758 h 617611"/>
              <a:gd name="connsiteX9" fmla="*/ 5431669 w 7352091"/>
              <a:gd name="connsiteY9" fmla="*/ 401108 h 617611"/>
              <a:gd name="connsiteX10" fmla="*/ 5946019 w 7352091"/>
              <a:gd name="connsiteY10" fmla="*/ 445558 h 617611"/>
              <a:gd name="connsiteX11" fmla="*/ 7352091 w 7352091"/>
              <a:gd name="connsiteY11" fmla="*/ 477308 h 617611"/>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744008 h 744008"/>
              <a:gd name="connsiteX1" fmla="*/ 1103085 w 7175500"/>
              <a:gd name="connsiteY1" fmla="*/ 337608 h 744008"/>
              <a:gd name="connsiteX2" fmla="*/ 2029278 w 7175500"/>
              <a:gd name="connsiteY2" fmla="*/ 572558 h 744008"/>
              <a:gd name="connsiteX3" fmla="*/ 2788557 w 7175500"/>
              <a:gd name="connsiteY3" fmla="*/ 448278 h 744008"/>
              <a:gd name="connsiteX4" fmla="*/ 3356428 w 7175500"/>
              <a:gd name="connsiteY4" fmla="*/ 280458 h 744008"/>
              <a:gd name="connsiteX5" fmla="*/ 3851728 w 7175500"/>
              <a:gd name="connsiteY5" fmla="*/ 32808 h 744008"/>
              <a:gd name="connsiteX6" fmla="*/ 4188278 w 7175500"/>
              <a:gd name="connsiteY6" fmla="*/ 83608 h 744008"/>
              <a:gd name="connsiteX7" fmla="*/ 4626428 w 7175500"/>
              <a:gd name="connsiteY7" fmla="*/ 267758 h 744008"/>
              <a:gd name="connsiteX8" fmla="*/ 5255078 w 7175500"/>
              <a:gd name="connsiteY8" fmla="*/ 401108 h 744008"/>
              <a:gd name="connsiteX9" fmla="*/ 5769428 w 7175500"/>
              <a:gd name="connsiteY9" fmla="*/ 445558 h 744008"/>
              <a:gd name="connsiteX10" fmla="*/ 7175500 w 7175500"/>
              <a:gd name="connsiteY10" fmla="*/ 477308 h 744008"/>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78908"/>
              <a:gd name="connsiteX1" fmla="*/ 1382485 w 7454900"/>
              <a:gd name="connsiteY1" fmla="*/ 337608 h 578908"/>
              <a:gd name="connsiteX2" fmla="*/ 2308678 w 7454900"/>
              <a:gd name="connsiteY2" fmla="*/ 506518 h 578908"/>
              <a:gd name="connsiteX3" fmla="*/ 3067957 w 7454900"/>
              <a:gd name="connsiteY3" fmla="*/ 448278 h 578908"/>
              <a:gd name="connsiteX4" fmla="*/ 3635828 w 7454900"/>
              <a:gd name="connsiteY4" fmla="*/ 280458 h 578908"/>
              <a:gd name="connsiteX5" fmla="*/ 4131128 w 7454900"/>
              <a:gd name="connsiteY5" fmla="*/ 32808 h 578908"/>
              <a:gd name="connsiteX6" fmla="*/ 4467678 w 7454900"/>
              <a:gd name="connsiteY6" fmla="*/ 83608 h 578908"/>
              <a:gd name="connsiteX7" fmla="*/ 4905828 w 7454900"/>
              <a:gd name="connsiteY7" fmla="*/ 267758 h 578908"/>
              <a:gd name="connsiteX8" fmla="*/ 5534478 w 7454900"/>
              <a:gd name="connsiteY8" fmla="*/ 401108 h 578908"/>
              <a:gd name="connsiteX9" fmla="*/ 6048828 w 7454900"/>
              <a:gd name="connsiteY9" fmla="*/ 445558 h 578908"/>
              <a:gd name="connsiteX10" fmla="*/ 7454900 w 74549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6048828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61123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3635828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600679 h 600679"/>
              <a:gd name="connsiteX1" fmla="*/ 1382485 w 8674100"/>
              <a:gd name="connsiteY1" fmla="*/ 359379 h 600679"/>
              <a:gd name="connsiteX2" fmla="*/ 2308678 w 8674100"/>
              <a:gd name="connsiteY2" fmla="*/ 528289 h 600679"/>
              <a:gd name="connsiteX3" fmla="*/ 3067957 w 8674100"/>
              <a:gd name="connsiteY3" fmla="*/ 470049 h 600679"/>
              <a:gd name="connsiteX4" fmla="*/ 4561114 w 8674100"/>
              <a:gd name="connsiteY4" fmla="*/ 302229 h 600679"/>
              <a:gd name="connsiteX5" fmla="*/ 6112328 w 8674100"/>
              <a:gd name="connsiteY5" fmla="*/ 54579 h 600679"/>
              <a:gd name="connsiteX6" fmla="*/ 6862535 w 8674100"/>
              <a:gd name="connsiteY6" fmla="*/ 105379 h 600679"/>
              <a:gd name="connsiteX7" fmla="*/ 7572829 w 8674100"/>
              <a:gd name="connsiteY7" fmla="*/ 289529 h 600679"/>
              <a:gd name="connsiteX8" fmla="*/ 8157934 w 8674100"/>
              <a:gd name="connsiteY8" fmla="*/ 422879 h 600679"/>
              <a:gd name="connsiteX9" fmla="*/ 8674100 w 8674100"/>
              <a:gd name="connsiteY9" fmla="*/ 499079 h 600679"/>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33337 h 633337"/>
              <a:gd name="connsiteX1" fmla="*/ 1382485 w 8674100"/>
              <a:gd name="connsiteY1" fmla="*/ 392037 h 633337"/>
              <a:gd name="connsiteX2" fmla="*/ 2308678 w 8674100"/>
              <a:gd name="connsiteY2" fmla="*/ 560947 h 633337"/>
              <a:gd name="connsiteX3" fmla="*/ 3067957 w 8674100"/>
              <a:gd name="connsiteY3" fmla="*/ 502707 h 633337"/>
              <a:gd name="connsiteX4" fmla="*/ 4561114 w 8674100"/>
              <a:gd name="connsiteY4" fmla="*/ 334887 h 633337"/>
              <a:gd name="connsiteX5" fmla="*/ 6112328 w 8674100"/>
              <a:gd name="connsiteY5" fmla="*/ 87237 h 633337"/>
              <a:gd name="connsiteX6" fmla="*/ 6721020 w 8674100"/>
              <a:gd name="connsiteY6" fmla="*/ 225123 h 633337"/>
              <a:gd name="connsiteX7" fmla="*/ 7572829 w 8674100"/>
              <a:gd name="connsiteY7" fmla="*/ 322187 h 633337"/>
              <a:gd name="connsiteX8" fmla="*/ 8157934 w 8674100"/>
              <a:gd name="connsiteY8" fmla="*/ 455537 h 633337"/>
              <a:gd name="connsiteX9" fmla="*/ 8674100 w 8674100"/>
              <a:gd name="connsiteY9" fmla="*/ 531737 h 633337"/>
              <a:gd name="connsiteX0" fmla="*/ 0 w 8674100"/>
              <a:gd name="connsiteY0" fmla="*/ 450457 h 450457"/>
              <a:gd name="connsiteX1" fmla="*/ 1382485 w 8674100"/>
              <a:gd name="connsiteY1" fmla="*/ 209157 h 450457"/>
              <a:gd name="connsiteX2" fmla="*/ 2308678 w 8674100"/>
              <a:gd name="connsiteY2" fmla="*/ 378067 h 450457"/>
              <a:gd name="connsiteX3" fmla="*/ 3067957 w 8674100"/>
              <a:gd name="connsiteY3" fmla="*/ 319827 h 450457"/>
              <a:gd name="connsiteX4" fmla="*/ 4561114 w 8674100"/>
              <a:gd name="connsiteY4" fmla="*/ 152007 h 450457"/>
              <a:gd name="connsiteX5" fmla="*/ 5807528 w 8674100"/>
              <a:gd name="connsiteY5" fmla="*/ 87237 h 450457"/>
              <a:gd name="connsiteX6" fmla="*/ 6721020 w 8674100"/>
              <a:gd name="connsiteY6" fmla="*/ 42243 h 450457"/>
              <a:gd name="connsiteX7" fmla="*/ 7572829 w 8674100"/>
              <a:gd name="connsiteY7" fmla="*/ 139307 h 450457"/>
              <a:gd name="connsiteX8" fmla="*/ 8157934 w 8674100"/>
              <a:gd name="connsiteY8" fmla="*/ 272657 h 450457"/>
              <a:gd name="connsiteX9" fmla="*/ 8674100 w 8674100"/>
              <a:gd name="connsiteY9" fmla="*/ 348857 h 450457"/>
              <a:gd name="connsiteX0" fmla="*/ 0 w 8674100"/>
              <a:gd name="connsiteY0" fmla="*/ 450457 h 450457"/>
              <a:gd name="connsiteX1" fmla="*/ 1382485 w 8674100"/>
              <a:gd name="connsiteY1" fmla="*/ 209157 h 450457"/>
              <a:gd name="connsiteX2" fmla="*/ 2308678 w 8674100"/>
              <a:gd name="connsiteY2" fmla="*/ 378067 h 450457"/>
              <a:gd name="connsiteX3" fmla="*/ 3067957 w 8674100"/>
              <a:gd name="connsiteY3" fmla="*/ 319827 h 450457"/>
              <a:gd name="connsiteX4" fmla="*/ 4561114 w 8674100"/>
              <a:gd name="connsiteY4" fmla="*/ 152007 h 450457"/>
              <a:gd name="connsiteX5" fmla="*/ 5807528 w 8674100"/>
              <a:gd name="connsiteY5" fmla="*/ 87237 h 450457"/>
              <a:gd name="connsiteX6" fmla="*/ 6721020 w 8674100"/>
              <a:gd name="connsiteY6" fmla="*/ 42243 h 450457"/>
              <a:gd name="connsiteX7" fmla="*/ 7572829 w 8674100"/>
              <a:gd name="connsiteY7" fmla="*/ 139307 h 450457"/>
              <a:gd name="connsiteX8" fmla="*/ 8157934 w 8674100"/>
              <a:gd name="connsiteY8" fmla="*/ 272657 h 450457"/>
              <a:gd name="connsiteX9" fmla="*/ 8674100 w 8674100"/>
              <a:gd name="connsiteY9" fmla="*/ 348857 h 450457"/>
              <a:gd name="connsiteX0" fmla="*/ 0 w 8674100"/>
              <a:gd name="connsiteY0" fmla="*/ 447372 h 447372"/>
              <a:gd name="connsiteX1" fmla="*/ 1382485 w 8674100"/>
              <a:gd name="connsiteY1" fmla="*/ 206072 h 447372"/>
              <a:gd name="connsiteX2" fmla="*/ 2308678 w 8674100"/>
              <a:gd name="connsiteY2" fmla="*/ 374982 h 447372"/>
              <a:gd name="connsiteX3" fmla="*/ 3067957 w 8674100"/>
              <a:gd name="connsiteY3" fmla="*/ 316742 h 447372"/>
              <a:gd name="connsiteX4" fmla="*/ 4561114 w 8674100"/>
              <a:gd name="connsiteY4" fmla="*/ 148922 h 447372"/>
              <a:gd name="connsiteX5" fmla="*/ 5807528 w 8674100"/>
              <a:gd name="connsiteY5" fmla="*/ 84152 h 447372"/>
              <a:gd name="connsiteX6" fmla="*/ 6721020 w 8674100"/>
              <a:gd name="connsiteY6" fmla="*/ 39158 h 447372"/>
              <a:gd name="connsiteX7" fmla="*/ 7572829 w 8674100"/>
              <a:gd name="connsiteY7" fmla="*/ 136222 h 447372"/>
              <a:gd name="connsiteX8" fmla="*/ 8157934 w 8674100"/>
              <a:gd name="connsiteY8" fmla="*/ 269572 h 447372"/>
              <a:gd name="connsiteX9" fmla="*/ 8674100 w 8674100"/>
              <a:gd name="connsiteY9" fmla="*/ 345772 h 447372"/>
              <a:gd name="connsiteX0" fmla="*/ 0 w 10518140"/>
              <a:gd name="connsiteY0" fmla="*/ 447372 h 447372"/>
              <a:gd name="connsiteX1" fmla="*/ 1382485 w 10518140"/>
              <a:gd name="connsiteY1" fmla="*/ 206072 h 447372"/>
              <a:gd name="connsiteX2" fmla="*/ 2308678 w 10518140"/>
              <a:gd name="connsiteY2" fmla="*/ 374982 h 447372"/>
              <a:gd name="connsiteX3" fmla="*/ 3067957 w 10518140"/>
              <a:gd name="connsiteY3" fmla="*/ 316742 h 447372"/>
              <a:gd name="connsiteX4" fmla="*/ 4561114 w 10518140"/>
              <a:gd name="connsiteY4" fmla="*/ 148922 h 447372"/>
              <a:gd name="connsiteX5" fmla="*/ 5807528 w 10518140"/>
              <a:gd name="connsiteY5" fmla="*/ 84152 h 447372"/>
              <a:gd name="connsiteX6" fmla="*/ 6721020 w 10518140"/>
              <a:gd name="connsiteY6" fmla="*/ 39158 h 447372"/>
              <a:gd name="connsiteX7" fmla="*/ 7572829 w 10518140"/>
              <a:gd name="connsiteY7" fmla="*/ 136222 h 447372"/>
              <a:gd name="connsiteX8" fmla="*/ 8157934 w 10518140"/>
              <a:gd name="connsiteY8" fmla="*/ 269572 h 447372"/>
              <a:gd name="connsiteX9" fmla="*/ 10518140 w 10518140"/>
              <a:gd name="connsiteY9" fmla="*/ 345772 h 447372"/>
              <a:gd name="connsiteX0" fmla="*/ 0 w 10518140"/>
              <a:gd name="connsiteY0" fmla="*/ 447372 h 447372"/>
              <a:gd name="connsiteX1" fmla="*/ 1382485 w 10518140"/>
              <a:gd name="connsiteY1" fmla="*/ 206072 h 447372"/>
              <a:gd name="connsiteX2" fmla="*/ 2308678 w 10518140"/>
              <a:gd name="connsiteY2" fmla="*/ 374982 h 447372"/>
              <a:gd name="connsiteX3" fmla="*/ 3067957 w 10518140"/>
              <a:gd name="connsiteY3" fmla="*/ 316742 h 447372"/>
              <a:gd name="connsiteX4" fmla="*/ 4561114 w 10518140"/>
              <a:gd name="connsiteY4" fmla="*/ 148922 h 447372"/>
              <a:gd name="connsiteX5" fmla="*/ 5807528 w 10518140"/>
              <a:gd name="connsiteY5" fmla="*/ 84152 h 447372"/>
              <a:gd name="connsiteX6" fmla="*/ 6721020 w 10518140"/>
              <a:gd name="connsiteY6" fmla="*/ 39158 h 447372"/>
              <a:gd name="connsiteX7" fmla="*/ 7572829 w 10518140"/>
              <a:gd name="connsiteY7" fmla="*/ 136222 h 447372"/>
              <a:gd name="connsiteX8" fmla="*/ 8721814 w 10518140"/>
              <a:gd name="connsiteY8" fmla="*/ 269572 h 447372"/>
              <a:gd name="connsiteX9" fmla="*/ 10518140 w 10518140"/>
              <a:gd name="connsiteY9" fmla="*/ 345772 h 447372"/>
              <a:gd name="connsiteX0" fmla="*/ 0 w 12057380"/>
              <a:gd name="connsiteY0" fmla="*/ 447372 h 447372"/>
              <a:gd name="connsiteX1" fmla="*/ 1382485 w 12057380"/>
              <a:gd name="connsiteY1" fmla="*/ 206072 h 447372"/>
              <a:gd name="connsiteX2" fmla="*/ 2308678 w 12057380"/>
              <a:gd name="connsiteY2" fmla="*/ 374982 h 447372"/>
              <a:gd name="connsiteX3" fmla="*/ 3067957 w 12057380"/>
              <a:gd name="connsiteY3" fmla="*/ 316742 h 447372"/>
              <a:gd name="connsiteX4" fmla="*/ 4561114 w 12057380"/>
              <a:gd name="connsiteY4" fmla="*/ 148922 h 447372"/>
              <a:gd name="connsiteX5" fmla="*/ 5807528 w 12057380"/>
              <a:gd name="connsiteY5" fmla="*/ 84152 h 447372"/>
              <a:gd name="connsiteX6" fmla="*/ 6721020 w 12057380"/>
              <a:gd name="connsiteY6" fmla="*/ 39158 h 447372"/>
              <a:gd name="connsiteX7" fmla="*/ 7572829 w 12057380"/>
              <a:gd name="connsiteY7" fmla="*/ 136222 h 447372"/>
              <a:gd name="connsiteX8" fmla="*/ 8721814 w 12057380"/>
              <a:gd name="connsiteY8" fmla="*/ 269572 h 447372"/>
              <a:gd name="connsiteX9" fmla="*/ 12057380 w 12057380"/>
              <a:gd name="connsiteY9" fmla="*/ 345772 h 447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57380" h="447372">
                <a:moveTo>
                  <a:pt x="0" y="447372"/>
                </a:moveTo>
                <a:cubicBezTo>
                  <a:pt x="699710" y="407155"/>
                  <a:pt x="997705" y="218137"/>
                  <a:pt x="1382485" y="206072"/>
                </a:cubicBezTo>
                <a:cubicBezTo>
                  <a:pt x="1767265" y="194007"/>
                  <a:pt x="2027766" y="356537"/>
                  <a:pt x="2308678" y="374982"/>
                </a:cubicBezTo>
                <a:cubicBezTo>
                  <a:pt x="2589590" y="393427"/>
                  <a:pt x="2692551" y="354419"/>
                  <a:pt x="3067957" y="316742"/>
                </a:cubicBezTo>
                <a:cubicBezTo>
                  <a:pt x="3443363" y="279065"/>
                  <a:pt x="4104519" y="187687"/>
                  <a:pt x="4561114" y="148922"/>
                </a:cubicBezTo>
                <a:cubicBezTo>
                  <a:pt x="5017709" y="110157"/>
                  <a:pt x="5279902" y="123491"/>
                  <a:pt x="5807528" y="84152"/>
                </a:cubicBezTo>
                <a:cubicBezTo>
                  <a:pt x="6071718" y="73115"/>
                  <a:pt x="6477603" y="0"/>
                  <a:pt x="6721020" y="39158"/>
                </a:cubicBezTo>
                <a:cubicBezTo>
                  <a:pt x="6986208" y="23888"/>
                  <a:pt x="7179129" y="37947"/>
                  <a:pt x="7572829" y="136222"/>
                </a:cubicBezTo>
                <a:cubicBezTo>
                  <a:pt x="7776029" y="176439"/>
                  <a:pt x="8531314" y="239939"/>
                  <a:pt x="8721814" y="269572"/>
                </a:cubicBezTo>
                <a:lnTo>
                  <a:pt x="12057380" y="345772"/>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1541417" y="2214154"/>
            <a:ext cx="533400" cy="370115"/>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1292745" y="2114483"/>
            <a:ext cx="516393" cy="423186"/>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5400000">
            <a:off x="6724920" y="2490105"/>
            <a:ext cx="571236" cy="196218"/>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8" name="Freeform 7"/>
          <p:cNvSpPr/>
          <p:nvPr/>
        </p:nvSpPr>
        <p:spPr bwMode="auto">
          <a:xfrm>
            <a:off x="372630" y="2304145"/>
            <a:ext cx="9797506" cy="1590946"/>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1"/>
              <a:gd name="connsiteX1" fmla="*/ 1001485 w 4952999"/>
              <a:gd name="connsiteY1" fmla="*/ 1550202 h 1836861"/>
              <a:gd name="connsiteX2" fmla="*/ 2209800 w 4952999"/>
              <a:gd name="connsiteY2" fmla="*/ 1833232 h 1836861"/>
              <a:gd name="connsiteX3" fmla="*/ 4952999 w 4952999"/>
              <a:gd name="connsiteY3" fmla="*/ 1528431 h 1836861"/>
              <a:gd name="connsiteX0" fmla="*/ 0 w 4952999"/>
              <a:gd name="connsiteY0" fmla="*/ 0 h 1716960"/>
              <a:gd name="connsiteX1" fmla="*/ 1001485 w 4952999"/>
              <a:gd name="connsiteY1" fmla="*/ 1550202 h 1716960"/>
              <a:gd name="connsiteX2" fmla="*/ 2830286 w 4952999"/>
              <a:gd name="connsiteY2" fmla="*/ 1694454 h 1716960"/>
              <a:gd name="connsiteX3" fmla="*/ 4952999 w 4952999"/>
              <a:gd name="connsiteY3" fmla="*/ 1528431 h 1716960"/>
              <a:gd name="connsiteX0" fmla="*/ 0 w 4952999"/>
              <a:gd name="connsiteY0" fmla="*/ 0 h 1716960"/>
              <a:gd name="connsiteX1" fmla="*/ 1142999 w 4952999"/>
              <a:gd name="connsiteY1" fmla="*/ 1550202 h 1716960"/>
              <a:gd name="connsiteX2" fmla="*/ 2830286 w 4952999"/>
              <a:gd name="connsiteY2" fmla="*/ 1694454 h 1716960"/>
              <a:gd name="connsiteX3" fmla="*/ 4952999 w 4952999"/>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6052456"/>
              <a:gd name="connsiteY0" fmla="*/ 0 h 1716960"/>
              <a:gd name="connsiteX1" fmla="*/ 1012370 w 6052456"/>
              <a:gd name="connsiteY1" fmla="*/ 1550202 h 1716960"/>
              <a:gd name="connsiteX2" fmla="*/ 2699657 w 6052456"/>
              <a:gd name="connsiteY2" fmla="*/ 1694454 h 1716960"/>
              <a:gd name="connsiteX3" fmla="*/ 6052456 w 6052456"/>
              <a:gd name="connsiteY3" fmla="*/ 1528431 h 1716960"/>
              <a:gd name="connsiteX0" fmla="*/ 0 w 6052456"/>
              <a:gd name="connsiteY0" fmla="*/ 0 h 1807594"/>
              <a:gd name="connsiteX1" fmla="*/ 1012370 w 6052456"/>
              <a:gd name="connsiteY1" fmla="*/ 1550202 h 1807594"/>
              <a:gd name="connsiteX2" fmla="*/ 2699657 w 6052456"/>
              <a:gd name="connsiteY2" fmla="*/ 1694454 h 1807594"/>
              <a:gd name="connsiteX3" fmla="*/ 4216423 w 6052456"/>
              <a:gd name="connsiteY3" fmla="*/ 1779924 h 1807594"/>
              <a:gd name="connsiteX4" fmla="*/ 6052456 w 605245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7892506"/>
              <a:gd name="connsiteY0" fmla="*/ 0 h 1847704"/>
              <a:gd name="connsiteX1" fmla="*/ 912586 w 7892506"/>
              <a:gd name="connsiteY1" fmla="*/ 1411422 h 1847704"/>
              <a:gd name="connsiteX2" fmla="*/ 2741387 w 7892506"/>
              <a:gd name="connsiteY2" fmla="*/ 1694454 h 1847704"/>
              <a:gd name="connsiteX3" fmla="*/ 4258153 w 7892506"/>
              <a:gd name="connsiteY3" fmla="*/ 1779924 h 1847704"/>
              <a:gd name="connsiteX4" fmla="*/ 7892506 w 7892506"/>
              <a:gd name="connsiteY4" fmla="*/ 1287775 h 1847704"/>
              <a:gd name="connsiteX0" fmla="*/ 41730 w 9797506"/>
              <a:gd name="connsiteY0" fmla="*/ 0 h 1901183"/>
              <a:gd name="connsiteX1" fmla="*/ 912586 w 9797506"/>
              <a:gd name="connsiteY1" fmla="*/ 1411422 h 1901183"/>
              <a:gd name="connsiteX2" fmla="*/ 2741387 w 9797506"/>
              <a:gd name="connsiteY2" fmla="*/ 1694454 h 1901183"/>
              <a:gd name="connsiteX3" fmla="*/ 4258153 w 9797506"/>
              <a:gd name="connsiteY3" fmla="*/ 1779924 h 1901183"/>
              <a:gd name="connsiteX4" fmla="*/ 9797506 w 9797506"/>
              <a:gd name="connsiteY4" fmla="*/ 966900 h 1901183"/>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5127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74852"/>
              <a:gd name="connsiteX1" fmla="*/ 912586 w 9797506"/>
              <a:gd name="connsiteY1" fmla="*/ 1170766 h 1674852"/>
              <a:gd name="connsiteX2" fmla="*/ 2512787 w 9797506"/>
              <a:gd name="connsiteY2" fmla="*/ 1539747 h 1674852"/>
              <a:gd name="connsiteX3" fmla="*/ 4258153 w 9797506"/>
              <a:gd name="connsiteY3" fmla="*/ 1539268 h 1674852"/>
              <a:gd name="connsiteX4" fmla="*/ 9797506 w 9797506"/>
              <a:gd name="connsiteY4" fmla="*/ 726244 h 167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7506" h="1674852">
                <a:moveTo>
                  <a:pt x="41730" y="0"/>
                </a:moveTo>
                <a:cubicBezTo>
                  <a:pt x="108858" y="365660"/>
                  <a:pt x="0" y="673073"/>
                  <a:pt x="912586" y="1170766"/>
                </a:cubicBezTo>
                <a:cubicBezTo>
                  <a:pt x="1193801" y="1326849"/>
                  <a:pt x="1920968" y="1441869"/>
                  <a:pt x="2512787" y="1539747"/>
                </a:cubicBezTo>
                <a:cubicBezTo>
                  <a:pt x="3096870" y="1615522"/>
                  <a:pt x="3044033" y="1674852"/>
                  <a:pt x="4258153" y="1539268"/>
                </a:cubicBezTo>
                <a:cubicBezTo>
                  <a:pt x="5472273" y="1403684"/>
                  <a:pt x="9556815" y="741471"/>
                  <a:pt x="9797506" y="726244"/>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5" name="Straight Connector 14"/>
          <p:cNvCxnSpPr/>
          <p:nvPr/>
        </p:nvCxnSpPr>
        <p:spPr bwMode="auto">
          <a:xfrm rot="16200000" flipH="1">
            <a:off x="15244" y="2475415"/>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7" name="Straight Connector 16"/>
          <p:cNvCxnSpPr/>
          <p:nvPr/>
        </p:nvCxnSpPr>
        <p:spPr bwMode="auto">
          <a:xfrm rot="5400000">
            <a:off x="6100356" y="2460171"/>
            <a:ext cx="572587" cy="211184"/>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rot="16200000" flipH="1">
            <a:off x="-202471" y="2464529"/>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16200000" flipH="1">
            <a:off x="8506099" y="2497184"/>
            <a:ext cx="598714" cy="250371"/>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18" name="Freeform 17"/>
          <p:cNvSpPr/>
          <p:nvPr/>
        </p:nvSpPr>
        <p:spPr bwMode="auto">
          <a:xfrm>
            <a:off x="4484415" y="3182982"/>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9" name="Freeform 18"/>
          <p:cNvSpPr/>
          <p:nvPr/>
        </p:nvSpPr>
        <p:spPr bwMode="auto">
          <a:xfrm>
            <a:off x="3890554" y="2997924"/>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0" name="Freeform 19"/>
          <p:cNvSpPr/>
          <p:nvPr/>
        </p:nvSpPr>
        <p:spPr bwMode="auto">
          <a:xfrm>
            <a:off x="4119154" y="2388323"/>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3406701" y="324829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2812840" y="306324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3041440" y="245363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8" name="Freeform 27"/>
          <p:cNvSpPr/>
          <p:nvPr/>
        </p:nvSpPr>
        <p:spPr bwMode="auto">
          <a:xfrm>
            <a:off x="1789552" y="3150324"/>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9" name="Freeform 28"/>
          <p:cNvSpPr/>
          <p:nvPr/>
        </p:nvSpPr>
        <p:spPr bwMode="auto">
          <a:xfrm>
            <a:off x="2018152" y="2540723"/>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1" name="TextBox 30"/>
          <p:cNvSpPr txBox="1"/>
          <p:nvPr/>
        </p:nvSpPr>
        <p:spPr>
          <a:xfrm rot="2122616">
            <a:off x="5791200" y="5448101"/>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32" name="TextBox 31"/>
          <p:cNvSpPr txBox="1"/>
          <p:nvPr/>
        </p:nvSpPr>
        <p:spPr>
          <a:xfrm>
            <a:off x="428844" y="2180439"/>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35" name="TextBox 34"/>
          <p:cNvSpPr txBox="1"/>
          <p:nvPr/>
        </p:nvSpPr>
        <p:spPr>
          <a:xfrm>
            <a:off x="6193976" y="1186542"/>
            <a:ext cx="2906486" cy="830997"/>
          </a:xfrm>
          <a:prstGeom prst="rect">
            <a:avLst/>
          </a:prstGeom>
          <a:noFill/>
        </p:spPr>
        <p:txBody>
          <a:bodyPr wrap="square" rtlCol="0">
            <a:spAutoFit/>
          </a:bodyPr>
          <a:lstStyle/>
          <a:p>
            <a:r>
              <a:rPr lang="en-US" sz="2400" dirty="0" smtClean="0">
                <a:solidFill>
                  <a:schemeClr val="tx1"/>
                </a:solidFill>
              </a:rPr>
              <a:t>LARAMIDE OROGENY</a:t>
            </a:r>
            <a:endParaRPr lang="en-US" sz="2400" dirty="0">
              <a:solidFill>
                <a:schemeClr val="tx1"/>
              </a:solidFill>
            </a:endParaRPr>
          </a:p>
        </p:txBody>
      </p:sp>
      <p:sp>
        <p:nvSpPr>
          <p:cNvPr id="39" name="TextBox 38"/>
          <p:cNvSpPr txBox="1"/>
          <p:nvPr/>
        </p:nvSpPr>
        <p:spPr>
          <a:xfrm rot="695610">
            <a:off x="16940" y="3490799"/>
            <a:ext cx="2280640" cy="400110"/>
          </a:xfrm>
          <a:prstGeom prst="rect">
            <a:avLst/>
          </a:prstGeom>
          <a:noFill/>
        </p:spPr>
        <p:txBody>
          <a:bodyPr wrap="square" rtlCol="0">
            <a:spAutoFit/>
          </a:bodyPr>
          <a:lstStyle/>
          <a:p>
            <a:r>
              <a:rPr lang="en-US" sz="2000" dirty="0" smtClean="0">
                <a:solidFill>
                  <a:schemeClr val="tx1"/>
                </a:solidFill>
                <a:effectLst/>
              </a:rPr>
              <a:t>younger crust</a:t>
            </a:r>
            <a:endParaRPr lang="en-US" sz="2000" dirty="0">
              <a:solidFill>
                <a:schemeClr val="tx1"/>
              </a:solidFill>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1"/>
          <p:cNvPicPr>
            <a:picLocks noChangeAspect="1" noChangeArrowheads="1"/>
          </p:cNvPicPr>
          <p:nvPr/>
        </p:nvPicPr>
        <p:blipFill>
          <a:blip r:embed="rId3"/>
          <a:srcRect/>
          <a:stretch>
            <a:fillRect/>
          </a:stretch>
        </p:blipFill>
        <p:spPr bwMode="auto">
          <a:xfrm>
            <a:off x="0" y="0"/>
            <a:ext cx="10083800" cy="6859085"/>
          </a:xfrm>
          <a:prstGeom prst="rect">
            <a:avLst/>
          </a:prstGeom>
          <a:noFill/>
          <a:ln w="9525">
            <a:noFill/>
            <a:miter lim="800000"/>
            <a:headEnd/>
            <a:tailEnd/>
          </a:ln>
          <a:effectLst/>
        </p:spPr>
      </p:pic>
      <p:sp>
        <p:nvSpPr>
          <p:cNvPr id="166915" name="Text Box 3"/>
          <p:cNvSpPr txBox="1">
            <a:spLocks noChangeArrowheads="1"/>
          </p:cNvSpPr>
          <p:nvPr/>
        </p:nvSpPr>
        <p:spPr bwMode="auto">
          <a:xfrm>
            <a:off x="2197100" y="3784600"/>
            <a:ext cx="4216400" cy="579437"/>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Glacial </a:t>
            </a:r>
            <a:r>
              <a:rPr lang="en-US" dirty="0" smtClean="0">
                <a:effectLst>
                  <a:outerShdw blurRad="38100" dist="38100" dir="2700000" algn="tl">
                    <a:srgbClr val="808080"/>
                  </a:outerShdw>
                </a:effectLst>
              </a:rPr>
              <a:t>Polish</a:t>
            </a:r>
            <a:endParaRPr lang="en-US" dirty="0">
              <a:effectLst>
                <a:outerShdw blurRad="38100" dist="38100" dir="2700000" algn="tl">
                  <a:srgbClr val="808080"/>
                </a:outerShdw>
              </a:effectLst>
            </a:endParaRPr>
          </a:p>
        </p:txBody>
      </p:sp>
      <p:cxnSp>
        <p:nvCxnSpPr>
          <p:cNvPr id="5" name="Straight Arrow Connector 4"/>
          <p:cNvCxnSpPr/>
          <p:nvPr/>
        </p:nvCxnSpPr>
        <p:spPr bwMode="auto">
          <a:xfrm rot="10800000" flipV="1">
            <a:off x="1790700" y="4356100"/>
            <a:ext cx="1409702" cy="6604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8" name="Straight Arrow Connector 7"/>
          <p:cNvCxnSpPr/>
          <p:nvPr/>
        </p:nvCxnSpPr>
        <p:spPr bwMode="auto">
          <a:xfrm rot="5400000">
            <a:off x="2940050" y="5111750"/>
            <a:ext cx="2006600" cy="6223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10" name="Straight Arrow Connector 9"/>
          <p:cNvCxnSpPr/>
          <p:nvPr/>
        </p:nvCxnSpPr>
        <p:spPr bwMode="auto">
          <a:xfrm>
            <a:off x="5016500" y="4381500"/>
            <a:ext cx="1358900" cy="13081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063_erratic_block_at_olmsted_point"/>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3"/>
          <p:cNvSpPr txBox="1">
            <a:spLocks noChangeArrowheads="1"/>
          </p:cNvSpPr>
          <p:nvPr/>
        </p:nvSpPr>
        <p:spPr bwMode="auto">
          <a:xfrm>
            <a:off x="2768600" y="5156200"/>
            <a:ext cx="4216400" cy="579437"/>
          </a:xfrm>
          <a:prstGeom prst="rect">
            <a:avLst/>
          </a:prstGeom>
          <a:noFill/>
          <a:ln w="9525">
            <a:noFill/>
            <a:miter lim="800000"/>
            <a:headEnd/>
            <a:tailEnd/>
          </a:ln>
          <a:effectLst/>
        </p:spPr>
        <p:txBody>
          <a:bodyPr wrap="square">
            <a:spAutoFit/>
          </a:bodyPr>
          <a:lstStyle/>
          <a:p>
            <a:pPr>
              <a:spcBef>
                <a:spcPct val="50000"/>
              </a:spcBef>
            </a:pPr>
            <a:r>
              <a:rPr lang="en-US" spc="600" dirty="0">
                <a:solidFill>
                  <a:schemeClr val="tx1"/>
                </a:solidFill>
                <a:effectLst>
                  <a:outerShdw blurRad="38100" dist="38100" dir="2700000" algn="tl">
                    <a:srgbClr val="808080"/>
                  </a:outerShdw>
                </a:effectLst>
              </a:rPr>
              <a:t>Glacial </a:t>
            </a:r>
            <a:r>
              <a:rPr lang="en-US" spc="600" dirty="0" smtClean="0">
                <a:solidFill>
                  <a:schemeClr val="tx1"/>
                </a:solidFill>
                <a:effectLst>
                  <a:outerShdw blurRad="38100" dist="38100" dir="2700000" algn="tl">
                    <a:srgbClr val="808080"/>
                  </a:outerShdw>
                </a:effectLst>
              </a:rPr>
              <a:t>Polish</a:t>
            </a:r>
            <a:endParaRPr lang="en-US" spc="600" dirty="0">
              <a:solidFill>
                <a:schemeClr val="tx1"/>
              </a:solidFill>
              <a:effectLst>
                <a:outerShdw blurRad="38100" dist="38100" dir="2700000" algn="tl">
                  <a:srgbClr val="808080"/>
                </a:outerShdw>
              </a:effectLst>
            </a:endParaRPr>
          </a:p>
        </p:txBody>
      </p:sp>
      <p:sp>
        <p:nvSpPr>
          <p:cNvPr id="4" name="Text Box 3"/>
          <p:cNvSpPr txBox="1">
            <a:spLocks noChangeArrowheads="1"/>
          </p:cNvSpPr>
          <p:nvPr/>
        </p:nvSpPr>
        <p:spPr bwMode="auto">
          <a:xfrm>
            <a:off x="4051300" y="2768600"/>
            <a:ext cx="2197100" cy="1077218"/>
          </a:xfrm>
          <a:prstGeom prst="rect">
            <a:avLst/>
          </a:prstGeom>
          <a:noFill/>
          <a:ln w="9525">
            <a:noFill/>
            <a:miter lim="800000"/>
            <a:headEnd/>
            <a:tailEnd/>
          </a:ln>
          <a:effectLst/>
        </p:spPr>
        <p:txBody>
          <a:bodyPr wrap="square">
            <a:spAutoFit/>
          </a:bodyPr>
          <a:lstStyle/>
          <a:p>
            <a:pPr>
              <a:spcBef>
                <a:spcPct val="50000"/>
              </a:spcBef>
            </a:pPr>
            <a:r>
              <a:rPr lang="en-US" dirty="0">
                <a:solidFill>
                  <a:schemeClr val="tx1"/>
                </a:solidFill>
                <a:effectLst>
                  <a:outerShdw blurRad="38100" dist="38100" dir="2700000" algn="tl">
                    <a:srgbClr val="808080"/>
                  </a:outerShdw>
                </a:effectLst>
              </a:rPr>
              <a:t>Glacial </a:t>
            </a:r>
            <a:r>
              <a:rPr lang="en-US" dirty="0" smtClean="0">
                <a:solidFill>
                  <a:schemeClr val="tx1"/>
                </a:solidFill>
                <a:effectLst>
                  <a:outerShdw blurRad="38100" dist="38100" dir="2700000" algn="tl">
                    <a:srgbClr val="808080"/>
                  </a:outerShdw>
                </a:effectLst>
              </a:rPr>
              <a:t>Erratic</a:t>
            </a:r>
            <a:endParaRPr lang="en-US" dirty="0">
              <a:solidFill>
                <a:schemeClr val="tx1"/>
              </a:solidFill>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5" name="Picture 3" descr="nunataks"/>
          <p:cNvPicPr>
            <a:picLocks noChangeAspect="1" noChangeArrowheads="1"/>
          </p:cNvPicPr>
          <p:nvPr/>
        </p:nvPicPr>
        <p:blipFill>
          <a:blip r:embed="rId3"/>
          <a:srcRect/>
          <a:stretch>
            <a:fillRect/>
          </a:stretch>
        </p:blipFill>
        <p:spPr bwMode="auto">
          <a:xfrm>
            <a:off x="-571500" y="0"/>
            <a:ext cx="10287000" cy="6858000"/>
          </a:xfrm>
          <a:prstGeom prst="rect">
            <a:avLst/>
          </a:prstGeom>
          <a:noFill/>
        </p:spPr>
      </p:pic>
      <p:sp>
        <p:nvSpPr>
          <p:cNvPr id="182276" name="Text Box 4"/>
          <p:cNvSpPr txBox="1">
            <a:spLocks noChangeArrowheads="1"/>
          </p:cNvSpPr>
          <p:nvPr/>
        </p:nvSpPr>
        <p:spPr bwMode="auto">
          <a:xfrm>
            <a:off x="1092200" y="2222500"/>
            <a:ext cx="4102100" cy="579437"/>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Nunataks</a:t>
            </a:r>
          </a:p>
        </p:txBody>
      </p:sp>
      <p:cxnSp>
        <p:nvCxnSpPr>
          <p:cNvPr id="4" name="Straight Arrow Connector 3"/>
          <p:cNvCxnSpPr/>
          <p:nvPr/>
        </p:nvCxnSpPr>
        <p:spPr bwMode="auto">
          <a:xfrm rot="10800000" flipV="1">
            <a:off x="304800" y="2819400"/>
            <a:ext cx="1651000" cy="16129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6" name="Straight Arrow Connector 5"/>
          <p:cNvCxnSpPr/>
          <p:nvPr/>
        </p:nvCxnSpPr>
        <p:spPr bwMode="auto">
          <a:xfrm rot="5400000">
            <a:off x="2038350" y="3473450"/>
            <a:ext cx="1536700" cy="381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8" name="Straight Arrow Connector 7"/>
          <p:cNvCxnSpPr/>
          <p:nvPr/>
        </p:nvCxnSpPr>
        <p:spPr bwMode="auto">
          <a:xfrm rot="16200000" flipH="1">
            <a:off x="3848100" y="3187700"/>
            <a:ext cx="1498600" cy="8890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Yosemite 2 RFH"/>
          <p:cNvPicPr>
            <a:picLocks noChangeAspect="1" noChangeArrowheads="1"/>
          </p:cNvPicPr>
          <p:nvPr/>
        </p:nvPicPr>
        <p:blipFill>
          <a:blip r:embed="rId3"/>
          <a:srcRect/>
          <a:stretch>
            <a:fillRect/>
          </a:stretch>
        </p:blipFill>
        <p:spPr bwMode="auto">
          <a:xfrm>
            <a:off x="-228600" y="0"/>
            <a:ext cx="10311166" cy="6858000"/>
          </a:xfrm>
          <a:prstGeom prst="rect">
            <a:avLst/>
          </a:prstGeom>
          <a:noFill/>
        </p:spPr>
      </p:pic>
      <p:sp>
        <p:nvSpPr>
          <p:cNvPr id="3" name="Text Box 4"/>
          <p:cNvSpPr txBox="1">
            <a:spLocks noChangeArrowheads="1"/>
          </p:cNvSpPr>
          <p:nvPr/>
        </p:nvSpPr>
        <p:spPr bwMode="auto">
          <a:xfrm>
            <a:off x="3797300" y="1447800"/>
            <a:ext cx="2298700" cy="579437"/>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Nunatak</a:t>
            </a:r>
            <a:endParaRPr lang="en-US" dirty="0">
              <a:effectLst>
                <a:outerShdw blurRad="38100" dist="38100" dir="2700000" algn="tl">
                  <a:srgbClr val="808080"/>
                </a:outerShdw>
              </a:effectLst>
            </a:endParaRPr>
          </a:p>
        </p:txBody>
      </p:sp>
      <p:pic>
        <p:nvPicPr>
          <p:cNvPr id="416770" name="Picture 2" descr="http://www.emporia.edu/earthsci/student/gunther2/sherwin_1.gif"/>
          <p:cNvPicPr>
            <a:picLocks noChangeAspect="1" noChangeArrowheads="1"/>
          </p:cNvPicPr>
          <p:nvPr/>
        </p:nvPicPr>
        <p:blipFill>
          <a:blip r:embed="rId4"/>
          <a:srcRect/>
          <a:stretch>
            <a:fillRect/>
          </a:stretch>
        </p:blipFill>
        <p:spPr bwMode="auto">
          <a:xfrm>
            <a:off x="6959600" y="152400"/>
            <a:ext cx="2857500" cy="2857500"/>
          </a:xfrm>
          <a:prstGeom prst="rect">
            <a:avLst/>
          </a:prstGeom>
          <a:noFill/>
          <a:effectLst>
            <a:outerShdw blurRad="50800" dist="76200" dir="2700000" algn="tl" rotWithShape="0">
              <a:prstClr val="black">
                <a:alpha val="40000"/>
              </a:prstClr>
            </a:outerShdw>
          </a:effectLst>
        </p:spPr>
      </p:pic>
      <p:cxnSp>
        <p:nvCxnSpPr>
          <p:cNvPr id="5" name="Straight Arrow Connector 4"/>
          <p:cNvCxnSpPr/>
          <p:nvPr/>
        </p:nvCxnSpPr>
        <p:spPr bwMode="auto">
          <a:xfrm rot="10800000" flipV="1">
            <a:off x="2717800" y="1816100"/>
            <a:ext cx="1257300" cy="6858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8" name="Straight Arrow Connector 7"/>
          <p:cNvCxnSpPr/>
          <p:nvPr/>
        </p:nvCxnSpPr>
        <p:spPr bwMode="auto">
          <a:xfrm flipV="1">
            <a:off x="5867400" y="1066800"/>
            <a:ext cx="2679700" cy="673100"/>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68290" name="Text Box 2"/>
          <p:cNvSpPr txBox="1">
            <a:spLocks noChangeArrowheads="1"/>
          </p:cNvSpPr>
          <p:nvPr/>
        </p:nvSpPr>
        <p:spPr bwMode="auto">
          <a:xfrm>
            <a:off x="0" y="3075057"/>
            <a:ext cx="9144000" cy="707886"/>
          </a:xfrm>
          <a:prstGeom prst="rect">
            <a:avLst/>
          </a:prstGeom>
          <a:noFill/>
          <a:ln w="9525">
            <a:noFill/>
            <a:miter lim="800000"/>
            <a:headEnd/>
            <a:tailEnd/>
          </a:ln>
          <a:effectLst/>
        </p:spPr>
        <p:txBody>
          <a:bodyPr>
            <a:spAutoFit/>
          </a:bodyPr>
          <a:lstStyle/>
          <a:p>
            <a:pPr>
              <a:spcBef>
                <a:spcPct val="50000"/>
              </a:spcBef>
            </a:pPr>
            <a:r>
              <a:rPr lang="en-US" sz="4000" dirty="0"/>
              <a:t>Roches </a:t>
            </a:r>
            <a:r>
              <a:rPr lang="en-US" sz="4000" dirty="0" smtClean="0"/>
              <a:t>M</a:t>
            </a:r>
            <a:r>
              <a:rPr lang="en-US" sz="4000" dirty="0" smtClean="0"/>
              <a:t>outonnée</a:t>
            </a:r>
            <a:r>
              <a:rPr lang="en-US" sz="4000" dirty="0" smtClean="0"/>
              <a:t>s</a:t>
            </a:r>
            <a:endParaRPr lang="en-US" sz="4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http://geoscape.nrcan.gc.ca/nsask/images/ice4_e.jpg"/>
          <p:cNvPicPr>
            <a:picLocks noChangeAspect="1" noChangeArrowheads="1"/>
          </p:cNvPicPr>
          <p:nvPr/>
        </p:nvPicPr>
        <p:blipFill>
          <a:blip r:embed="rId3"/>
          <a:srcRect t="22581"/>
          <a:stretch>
            <a:fillRect/>
          </a:stretch>
        </p:blipFill>
        <p:spPr bwMode="auto">
          <a:xfrm>
            <a:off x="0" y="0"/>
            <a:ext cx="9147241" cy="5486400"/>
          </a:xfrm>
          <a:prstGeom prst="rect">
            <a:avLst/>
          </a:prstGeom>
          <a:noFill/>
        </p:spPr>
      </p:pic>
      <p:pic>
        <p:nvPicPr>
          <p:cNvPr id="180229" name="Picture 5"/>
          <p:cNvPicPr>
            <a:picLocks noChangeAspect="1" noChangeArrowheads="1"/>
          </p:cNvPicPr>
          <p:nvPr/>
        </p:nvPicPr>
        <p:blipFill>
          <a:blip r:embed="rId4"/>
          <a:srcRect/>
          <a:stretch>
            <a:fillRect/>
          </a:stretch>
        </p:blipFill>
        <p:spPr bwMode="auto">
          <a:xfrm flipH="1">
            <a:off x="-1" y="4724400"/>
            <a:ext cx="9107179" cy="2133600"/>
          </a:xfrm>
          <a:prstGeom prst="rect">
            <a:avLst/>
          </a:prstGeom>
          <a:noFill/>
          <a:ln w="9525">
            <a:noFill/>
            <a:miter lim="800000"/>
            <a:headEnd/>
            <a:tailEnd/>
          </a:ln>
          <a:effectLst/>
        </p:spPr>
      </p:pic>
      <p:sp>
        <p:nvSpPr>
          <p:cNvPr id="5" name="TextBox 4"/>
          <p:cNvSpPr txBox="1"/>
          <p:nvPr/>
        </p:nvSpPr>
        <p:spPr>
          <a:xfrm>
            <a:off x="838200" y="2590800"/>
            <a:ext cx="4724400" cy="584775"/>
          </a:xfrm>
          <a:prstGeom prst="rect">
            <a:avLst/>
          </a:prstGeom>
          <a:noFill/>
        </p:spPr>
        <p:txBody>
          <a:bodyPr wrap="square" rtlCol="0">
            <a:spAutoFit/>
          </a:bodyPr>
          <a:lstStyle/>
          <a:p>
            <a:pPr algn="ctr"/>
            <a:r>
              <a:rPr lang="en-US" baseline="0" dirty="0" smtClean="0">
                <a:effectLst>
                  <a:outerShdw blurRad="38100" dist="38100" dir="2700000" algn="tl">
                    <a:srgbClr val="000000">
                      <a:alpha val="43137"/>
                    </a:srgbClr>
                  </a:outerShdw>
                </a:effectLst>
              </a:rPr>
              <a:t>Roche Moutonnée</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Lembert_Dome&amp;Tuolumne_River"/>
          <p:cNvPicPr>
            <a:picLocks noChangeAspect="1" noChangeArrowheads="1"/>
          </p:cNvPicPr>
          <p:nvPr/>
        </p:nvPicPr>
        <p:blipFill>
          <a:blip r:embed="rId3"/>
          <a:srcRect l="4167" t="7921" r="3334" b="7213"/>
          <a:stretch>
            <a:fillRect/>
          </a:stretch>
        </p:blipFill>
        <p:spPr bwMode="auto">
          <a:xfrm>
            <a:off x="0" y="0"/>
            <a:ext cx="10121900" cy="6839312"/>
          </a:xfrm>
          <a:prstGeom prst="rect">
            <a:avLst/>
          </a:prstGeom>
          <a:noFill/>
        </p:spPr>
      </p:pic>
      <p:sp>
        <p:nvSpPr>
          <p:cNvPr id="276483" name="Text Box 3"/>
          <p:cNvSpPr txBox="1">
            <a:spLocks noChangeArrowheads="1"/>
          </p:cNvSpPr>
          <p:nvPr/>
        </p:nvSpPr>
        <p:spPr bwMode="auto">
          <a:xfrm>
            <a:off x="660400" y="779463"/>
            <a:ext cx="3492500" cy="579437"/>
          </a:xfrm>
          <a:prstGeom prst="rect">
            <a:avLst/>
          </a:prstGeom>
          <a:noFill/>
          <a:ln w="9525">
            <a:noFill/>
            <a:miter lim="800000"/>
            <a:headEnd/>
            <a:tailEnd/>
          </a:ln>
          <a:effectLst/>
        </p:spPr>
        <p:txBody>
          <a:bodyPr wrap="square">
            <a:spAutoFit/>
          </a:bodyPr>
          <a:lstStyle/>
          <a:p>
            <a:pPr>
              <a:spcBef>
                <a:spcPct val="50000"/>
              </a:spcBef>
            </a:pPr>
            <a:r>
              <a:rPr lang="en-US" dirty="0" err="1">
                <a:effectLst>
                  <a:outerShdw blurRad="38100" dist="38100" dir="2700000" algn="tl">
                    <a:srgbClr val="808080"/>
                  </a:outerShdw>
                </a:effectLst>
              </a:rPr>
              <a:t>Lembert</a:t>
            </a:r>
            <a:r>
              <a:rPr lang="en-US" dirty="0">
                <a:effectLst>
                  <a:outerShdw blurRad="38100" dist="38100" dir="2700000" algn="tl">
                    <a:srgbClr val="808080"/>
                  </a:outerShdw>
                </a:effectLst>
              </a:rPr>
              <a:t> Dome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 descr="Lembert_Dome&amp;Tuolumne_River"/>
          <p:cNvPicPr>
            <a:picLocks noChangeAspect="1" noChangeArrowheads="1"/>
          </p:cNvPicPr>
          <p:nvPr/>
        </p:nvPicPr>
        <p:blipFill>
          <a:blip r:embed="rId3"/>
          <a:srcRect l="4167" t="7921" r="3334" b="7213"/>
          <a:stretch>
            <a:fillRect/>
          </a:stretch>
        </p:blipFill>
        <p:spPr bwMode="auto">
          <a:xfrm>
            <a:off x="0" y="0"/>
            <a:ext cx="10121900" cy="6839312"/>
          </a:xfrm>
          <a:prstGeom prst="rect">
            <a:avLst/>
          </a:prstGeom>
          <a:noFill/>
        </p:spPr>
      </p:pic>
      <p:sp>
        <p:nvSpPr>
          <p:cNvPr id="276483" name="Text Box 3"/>
          <p:cNvSpPr txBox="1">
            <a:spLocks noChangeArrowheads="1"/>
          </p:cNvSpPr>
          <p:nvPr/>
        </p:nvSpPr>
        <p:spPr bwMode="auto">
          <a:xfrm>
            <a:off x="660400" y="779463"/>
            <a:ext cx="3492500" cy="579437"/>
          </a:xfrm>
          <a:prstGeom prst="rect">
            <a:avLst/>
          </a:prstGeom>
          <a:noFill/>
          <a:ln w="9525">
            <a:noFill/>
            <a:miter lim="800000"/>
            <a:headEnd/>
            <a:tailEnd/>
          </a:ln>
          <a:effectLst/>
        </p:spPr>
        <p:txBody>
          <a:bodyPr wrap="square">
            <a:spAutoFit/>
          </a:bodyPr>
          <a:lstStyle/>
          <a:p>
            <a:pPr>
              <a:spcBef>
                <a:spcPct val="50000"/>
              </a:spcBef>
            </a:pPr>
            <a:r>
              <a:rPr lang="en-US" dirty="0" err="1">
                <a:effectLst>
                  <a:outerShdw blurRad="38100" dist="38100" dir="2700000" algn="tl">
                    <a:srgbClr val="808080"/>
                  </a:outerShdw>
                </a:effectLst>
              </a:rPr>
              <a:t>Lembert</a:t>
            </a:r>
            <a:r>
              <a:rPr lang="en-US" dirty="0">
                <a:effectLst>
                  <a:outerShdw blurRad="38100" dist="38100" dir="2700000" algn="tl">
                    <a:srgbClr val="808080"/>
                  </a:outerShdw>
                </a:effectLst>
              </a:rPr>
              <a:t> Dome</a:t>
            </a:r>
          </a:p>
        </p:txBody>
      </p:sp>
      <p:cxnSp>
        <p:nvCxnSpPr>
          <p:cNvPr id="4" name="Straight Arrow Connector 3"/>
          <p:cNvCxnSpPr/>
          <p:nvPr/>
        </p:nvCxnSpPr>
        <p:spPr bwMode="auto">
          <a:xfrm rot="10800000">
            <a:off x="1435100" y="1524000"/>
            <a:ext cx="2019300" cy="1588"/>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hDome, MtBroderick, LibCap"/>
          <p:cNvPicPr>
            <a:picLocks noChangeAspect="1" noChangeArrowheads="1"/>
          </p:cNvPicPr>
          <p:nvPr/>
        </p:nvPicPr>
        <p:blipFill>
          <a:blip r:embed="rId3">
            <a:lum bright="11000"/>
          </a:blip>
          <a:srcRect l="1326"/>
          <a:stretch>
            <a:fillRect/>
          </a:stretch>
        </p:blipFill>
        <p:spPr bwMode="auto">
          <a:xfrm>
            <a:off x="0" y="470693"/>
            <a:ext cx="9144000" cy="5916613"/>
          </a:xfrm>
          <a:prstGeom prst="rect">
            <a:avLst/>
          </a:prstGeom>
          <a:noFill/>
        </p:spPr>
      </p:pic>
      <p:sp>
        <p:nvSpPr>
          <p:cNvPr id="270339" name="Text Box 3"/>
          <p:cNvSpPr txBox="1">
            <a:spLocks noChangeArrowheads="1"/>
          </p:cNvSpPr>
          <p:nvPr/>
        </p:nvSpPr>
        <p:spPr bwMode="auto">
          <a:xfrm>
            <a:off x="5969000" y="927100"/>
            <a:ext cx="3530600" cy="579438"/>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Liberty </a:t>
            </a:r>
            <a:r>
              <a:rPr lang="en-US" dirty="0">
                <a:effectLst>
                  <a:outerShdw blurRad="38100" dist="38100" dir="2700000" algn="tl">
                    <a:srgbClr val="808080"/>
                  </a:outerShdw>
                </a:effectLst>
              </a:rPr>
              <a:t>Cap</a:t>
            </a:r>
          </a:p>
        </p:txBody>
      </p:sp>
      <p:sp>
        <p:nvSpPr>
          <p:cNvPr id="4" name="Text Box 3"/>
          <p:cNvSpPr txBox="1">
            <a:spLocks noChangeArrowheads="1"/>
          </p:cNvSpPr>
          <p:nvPr/>
        </p:nvSpPr>
        <p:spPr bwMode="auto">
          <a:xfrm>
            <a:off x="2705100" y="1841500"/>
            <a:ext cx="3314700" cy="579438"/>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Mt </a:t>
            </a:r>
            <a:r>
              <a:rPr lang="en-US" dirty="0" smtClean="0">
                <a:effectLst>
                  <a:outerShdw blurRad="38100" dist="38100" dir="2700000" algn="tl">
                    <a:srgbClr val="808080"/>
                  </a:outerShdw>
                </a:effectLst>
              </a:rPr>
              <a:t>Broderick</a:t>
            </a:r>
            <a:endParaRPr lang="en-US" dirty="0">
              <a:effectLst>
                <a:outerShdw blurRad="38100" dist="38100" dir="2700000" algn="tl">
                  <a:srgbClr val="808080"/>
                </a:outerShdw>
              </a:effectLst>
            </a:endParaRPr>
          </a:p>
        </p:txBody>
      </p:sp>
      <p:sp>
        <p:nvSpPr>
          <p:cNvPr id="5" name="Text Box 3"/>
          <p:cNvSpPr txBox="1">
            <a:spLocks noChangeArrowheads="1"/>
          </p:cNvSpPr>
          <p:nvPr/>
        </p:nvSpPr>
        <p:spPr bwMode="auto">
          <a:xfrm>
            <a:off x="0" y="876300"/>
            <a:ext cx="2844800" cy="579438"/>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Half Dome</a:t>
            </a:r>
            <a:endParaRPr lang="en-US" dirty="0">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berty-Cap Google.jpg"/>
          <p:cNvPicPr>
            <a:picLocks noChangeAspect="1"/>
          </p:cNvPicPr>
          <p:nvPr/>
        </p:nvPicPr>
        <p:blipFill>
          <a:blip r:embed="rId3"/>
          <a:stretch>
            <a:fillRect/>
          </a:stretch>
        </p:blipFill>
        <p:spPr>
          <a:xfrm>
            <a:off x="0" y="71437"/>
            <a:ext cx="9144000" cy="6715125"/>
          </a:xfrm>
          <a:prstGeom prst="rect">
            <a:avLst/>
          </a:prstGeom>
        </p:spPr>
      </p:pic>
      <p:sp>
        <p:nvSpPr>
          <p:cNvPr id="3" name="Text Box 3"/>
          <p:cNvSpPr txBox="1">
            <a:spLocks noChangeArrowheads="1"/>
          </p:cNvSpPr>
          <p:nvPr/>
        </p:nvSpPr>
        <p:spPr bwMode="auto">
          <a:xfrm>
            <a:off x="5334000" y="1600200"/>
            <a:ext cx="2489200" cy="579438"/>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Liberty </a:t>
            </a:r>
            <a:r>
              <a:rPr lang="en-US" dirty="0">
                <a:effectLst>
                  <a:outerShdw blurRad="38100" dist="38100" dir="2700000" algn="tl">
                    <a:srgbClr val="808080"/>
                  </a:outerShdw>
                </a:effectLst>
              </a:rPr>
              <a:t>Cap</a:t>
            </a:r>
          </a:p>
        </p:txBody>
      </p:sp>
      <p:sp>
        <p:nvSpPr>
          <p:cNvPr id="4" name="Text Box 3"/>
          <p:cNvSpPr txBox="1">
            <a:spLocks noChangeArrowheads="1"/>
          </p:cNvSpPr>
          <p:nvPr/>
        </p:nvSpPr>
        <p:spPr bwMode="auto">
          <a:xfrm>
            <a:off x="3222625" y="2166491"/>
            <a:ext cx="2698750" cy="584775"/>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Mt </a:t>
            </a:r>
            <a:r>
              <a:rPr lang="en-US" dirty="0" smtClean="0">
                <a:effectLst>
                  <a:outerShdw blurRad="38100" dist="38100" dir="2700000" algn="tl">
                    <a:srgbClr val="808080"/>
                  </a:outerShdw>
                </a:effectLst>
              </a:rPr>
              <a:t>Broderick</a:t>
            </a:r>
            <a:endParaRPr lang="en-US" dirty="0">
              <a:effectLst>
                <a:outerShdw blurRad="38100" dist="38100" dir="2700000" algn="tl">
                  <a:srgbClr val="808080"/>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3"/>
          <p:cNvSpPr/>
          <p:nvPr/>
        </p:nvSpPr>
        <p:spPr bwMode="auto">
          <a:xfrm>
            <a:off x="-3231242" y="2256610"/>
            <a:ext cx="12407900" cy="4418149"/>
          </a:xfrm>
          <a:custGeom>
            <a:avLst/>
            <a:gdLst>
              <a:gd name="connsiteX0" fmla="*/ 0 w 6819900"/>
              <a:gd name="connsiteY0" fmla="*/ 10583 h 2423583"/>
              <a:gd name="connsiteX1" fmla="*/ 3187700 w 6819900"/>
              <a:gd name="connsiteY1" fmla="*/ 48683 h 2423583"/>
              <a:gd name="connsiteX2" fmla="*/ 3797300 w 6819900"/>
              <a:gd name="connsiteY2" fmla="*/ 137583 h 2423583"/>
              <a:gd name="connsiteX3" fmla="*/ 4940300 w 6819900"/>
              <a:gd name="connsiteY3" fmla="*/ 874183 h 2423583"/>
              <a:gd name="connsiteX4" fmla="*/ 6819900 w 6819900"/>
              <a:gd name="connsiteY4" fmla="*/ 2423583 h 2423583"/>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31877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6819900"/>
              <a:gd name="connsiteY0" fmla="*/ 0 h 2413000"/>
              <a:gd name="connsiteX1" fmla="*/ 2057400 w 6819900"/>
              <a:gd name="connsiteY1" fmla="*/ 38100 h 2413000"/>
              <a:gd name="connsiteX2" fmla="*/ 4051300 w 6819900"/>
              <a:gd name="connsiteY2" fmla="*/ 292100 h 2413000"/>
              <a:gd name="connsiteX3" fmla="*/ 4940300 w 6819900"/>
              <a:gd name="connsiteY3" fmla="*/ 863600 h 2413000"/>
              <a:gd name="connsiteX4" fmla="*/ 6819900 w 6819900"/>
              <a:gd name="connsiteY4" fmla="*/ 2413000 h 2413000"/>
              <a:gd name="connsiteX0" fmla="*/ 0 w 7404100"/>
              <a:gd name="connsiteY0" fmla="*/ 0 h 2413000"/>
              <a:gd name="connsiteX1" fmla="*/ 2641600 w 7404100"/>
              <a:gd name="connsiteY1" fmla="*/ 38100 h 2413000"/>
              <a:gd name="connsiteX2" fmla="*/ 4635500 w 7404100"/>
              <a:gd name="connsiteY2" fmla="*/ 292100 h 2413000"/>
              <a:gd name="connsiteX3" fmla="*/ 5524500 w 7404100"/>
              <a:gd name="connsiteY3" fmla="*/ 863600 h 2413000"/>
              <a:gd name="connsiteX4" fmla="*/ 7404100 w 7404100"/>
              <a:gd name="connsiteY4" fmla="*/ 2413000 h 2413000"/>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9232900 w 9232900"/>
              <a:gd name="connsiteY4"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5524500 w 9232900"/>
              <a:gd name="connsiteY3" fmla="*/ 863600 h 4220029"/>
              <a:gd name="connsiteX4" fmla="*/ 6284686 w 9232900"/>
              <a:gd name="connsiteY4" fmla="*/ 1540328 h 4220029"/>
              <a:gd name="connsiteX5" fmla="*/ 9232900 w 9232900"/>
              <a:gd name="connsiteY5" fmla="*/ 4220029 h 4220029"/>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4234 h 4224263"/>
              <a:gd name="connsiteX1" fmla="*/ 2641600 w 9232900"/>
              <a:gd name="connsiteY1" fmla="*/ 42334 h 4224263"/>
              <a:gd name="connsiteX2" fmla="*/ 3051629 w 9232900"/>
              <a:gd name="connsiteY2" fmla="*/ 42333 h 4224263"/>
              <a:gd name="connsiteX3" fmla="*/ 4635500 w 9232900"/>
              <a:gd name="connsiteY3" fmla="*/ 296334 h 4224263"/>
              <a:gd name="connsiteX4" fmla="*/ 6284686 w 9232900"/>
              <a:gd name="connsiteY4" fmla="*/ 1544562 h 4224263"/>
              <a:gd name="connsiteX5" fmla="*/ 9232900 w 9232900"/>
              <a:gd name="connsiteY5" fmla="*/ 4224263 h 4224263"/>
              <a:gd name="connsiteX0" fmla="*/ 0 w 9232900"/>
              <a:gd name="connsiteY0" fmla="*/ 0 h 4220029"/>
              <a:gd name="connsiteX1" fmla="*/ 2641600 w 9232900"/>
              <a:gd name="connsiteY1" fmla="*/ 38100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517071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4635500 w 9232900"/>
              <a:gd name="connsiteY2" fmla="*/ 292100 h 4220029"/>
              <a:gd name="connsiteX3" fmla="*/ 6284686 w 9232900"/>
              <a:gd name="connsiteY3" fmla="*/ 1540328 h 4220029"/>
              <a:gd name="connsiteX4" fmla="*/ 9232900 w 9232900"/>
              <a:gd name="connsiteY4"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6416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360057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3556000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6284686 w 9232900"/>
              <a:gd name="connsiteY2" fmla="*/ 1540328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097315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434772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2238829 w 9232900"/>
              <a:gd name="connsiteY1" fmla="*/ 81642 h 4220029"/>
              <a:gd name="connsiteX2" fmla="*/ 5881914 w 9232900"/>
              <a:gd name="connsiteY2" fmla="*/ 1747157 h 4220029"/>
              <a:gd name="connsiteX3" fmla="*/ 9232900 w 9232900"/>
              <a:gd name="connsiteY3" fmla="*/ 4220029 h 4220029"/>
              <a:gd name="connsiteX0" fmla="*/ 0 w 9232900"/>
              <a:gd name="connsiteY0" fmla="*/ 0 h 4220029"/>
              <a:gd name="connsiteX1" fmla="*/ 613229 w 9232900"/>
              <a:gd name="connsiteY1" fmla="*/ 81642 h 4220029"/>
              <a:gd name="connsiteX2" fmla="*/ 5881914 w 9232900"/>
              <a:gd name="connsiteY2" fmla="*/ 1747157 h 4220029"/>
              <a:gd name="connsiteX3" fmla="*/ 9232900 w 9232900"/>
              <a:gd name="connsiteY3" fmla="*/ 4220029 h 4220029"/>
              <a:gd name="connsiteX0" fmla="*/ 0 w 9575800"/>
              <a:gd name="connsiteY0" fmla="*/ 0 h 4220029"/>
              <a:gd name="connsiteX1" fmla="*/ 956129 w 9575800"/>
              <a:gd name="connsiteY1" fmla="*/ 81642 h 4220029"/>
              <a:gd name="connsiteX2" fmla="*/ 6224814 w 9575800"/>
              <a:gd name="connsiteY2" fmla="*/ 1747157 h 4220029"/>
              <a:gd name="connsiteX3" fmla="*/ 9575800 w 9575800"/>
              <a:gd name="connsiteY3" fmla="*/ 4220029 h 4220029"/>
              <a:gd name="connsiteX0" fmla="*/ 0 w 9817100"/>
              <a:gd name="connsiteY0" fmla="*/ 0 h 4220029"/>
              <a:gd name="connsiteX1" fmla="*/ 11974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0 h 4220029"/>
              <a:gd name="connsiteX1" fmla="*/ 1019629 w 9817100"/>
              <a:gd name="connsiteY1" fmla="*/ 81642 h 4220029"/>
              <a:gd name="connsiteX2" fmla="*/ 6466114 w 9817100"/>
              <a:gd name="connsiteY2" fmla="*/ 1747157 h 4220029"/>
              <a:gd name="connsiteX3" fmla="*/ 9817100 w 9817100"/>
              <a:gd name="connsiteY3" fmla="*/ 4220029 h 4220029"/>
              <a:gd name="connsiteX0" fmla="*/ 0 w 9817100"/>
              <a:gd name="connsiteY0" fmla="*/ 9072 h 4229101"/>
              <a:gd name="connsiteX1" fmla="*/ 1019629 w 9817100"/>
              <a:gd name="connsiteY1" fmla="*/ 90714 h 4229101"/>
              <a:gd name="connsiteX2" fmla="*/ 6466114 w 9817100"/>
              <a:gd name="connsiteY2" fmla="*/ 1756229 h 4229101"/>
              <a:gd name="connsiteX3" fmla="*/ 9817100 w 9817100"/>
              <a:gd name="connsiteY3"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634999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6466114 w 9817100"/>
              <a:gd name="connsiteY3" fmla="*/ 1756229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7901213 w 9817100"/>
              <a:gd name="connsiteY5" fmla="*/ 2202542 h 4229101"/>
              <a:gd name="connsiteX6" fmla="*/ 9817100 w 9817100"/>
              <a:gd name="connsiteY6"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7901213 w 9817100"/>
              <a:gd name="connsiteY4" fmla="*/ 2202542 h 4229101"/>
              <a:gd name="connsiteX5" fmla="*/ 9817100 w 9817100"/>
              <a:gd name="connsiteY5"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043057 w 9817100"/>
              <a:gd name="connsiteY3" fmla="*/ 2191658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2893785 w 9817100"/>
              <a:gd name="connsiteY2" fmla="*/ 809171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546928 w 9817100"/>
              <a:gd name="connsiteY2" fmla="*/ 1244599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3861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1233713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165928 w 9817100"/>
              <a:gd name="connsiteY2" fmla="*/ 809170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6853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644899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14662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3438070 w 9817100"/>
              <a:gd name="connsiteY2" fmla="*/ 174098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9817100"/>
              <a:gd name="connsiteY0" fmla="*/ 9072 h 4229101"/>
              <a:gd name="connsiteX1" fmla="*/ 1019629 w 9817100"/>
              <a:gd name="connsiteY1" fmla="*/ 90714 h 4229101"/>
              <a:gd name="connsiteX2" fmla="*/ 1715950 w 9817100"/>
              <a:gd name="connsiteY2" fmla="*/ 1329508 h 4229101"/>
              <a:gd name="connsiteX3" fmla="*/ 7532914 w 9817100"/>
              <a:gd name="connsiteY3" fmla="*/ 2452915 h 4229101"/>
              <a:gd name="connsiteX4" fmla="*/ 9817100 w 9817100"/>
              <a:gd name="connsiteY4" fmla="*/ 4229101 h 4229101"/>
              <a:gd name="connsiteX0" fmla="*/ 0 w 11310620"/>
              <a:gd name="connsiteY0" fmla="*/ 9072 h 4229101"/>
              <a:gd name="connsiteX1" fmla="*/ 2513149 w 11310620"/>
              <a:gd name="connsiteY1" fmla="*/ 90714 h 4229101"/>
              <a:gd name="connsiteX2" fmla="*/ 320947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320947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2234110 w 11310620"/>
              <a:gd name="connsiteY2" fmla="*/ 1329508 h 4229101"/>
              <a:gd name="connsiteX3" fmla="*/ 9026434 w 11310620"/>
              <a:gd name="connsiteY3" fmla="*/ 2452915 h 4229101"/>
              <a:gd name="connsiteX4" fmla="*/ 11310620 w 11310620"/>
              <a:gd name="connsiteY4" fmla="*/ 4229101 h 4229101"/>
              <a:gd name="connsiteX0" fmla="*/ 0 w 11310620"/>
              <a:gd name="connsiteY0" fmla="*/ 9072 h 4229101"/>
              <a:gd name="connsiteX1" fmla="*/ 989149 w 11310620"/>
              <a:gd name="connsiteY1" fmla="*/ 90714 h 4229101"/>
              <a:gd name="connsiteX2" fmla="*/ 2234110 w 11310620"/>
              <a:gd name="connsiteY2" fmla="*/ 1009468 h 4229101"/>
              <a:gd name="connsiteX3" fmla="*/ 9026434 w 11310620"/>
              <a:gd name="connsiteY3" fmla="*/ 2452915 h 4229101"/>
              <a:gd name="connsiteX4" fmla="*/ 11310620 w 11310620"/>
              <a:gd name="connsiteY4" fmla="*/ 4229101 h 4229101"/>
              <a:gd name="connsiteX0" fmla="*/ 0 w 12407900"/>
              <a:gd name="connsiteY0" fmla="*/ 0 h 4418149"/>
              <a:gd name="connsiteX1" fmla="*/ 2086429 w 12407900"/>
              <a:gd name="connsiteY1" fmla="*/ 279762 h 4418149"/>
              <a:gd name="connsiteX2" fmla="*/ 3331390 w 12407900"/>
              <a:gd name="connsiteY2" fmla="*/ 11985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279762 h 4418149"/>
              <a:gd name="connsiteX2" fmla="*/ 3331390 w 12407900"/>
              <a:gd name="connsiteY2" fmla="*/ 11985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3331390 w 12407900"/>
              <a:gd name="connsiteY2" fmla="*/ 11985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432230 w 12407900"/>
              <a:gd name="connsiteY2" fmla="*/ 8937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432230 w 12407900"/>
              <a:gd name="connsiteY2" fmla="*/ 6651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737030 w 12407900"/>
              <a:gd name="connsiteY2" fmla="*/ 6651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737030 w 12407900"/>
              <a:gd name="connsiteY2" fmla="*/ 6651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737030 w 12407900"/>
              <a:gd name="connsiteY2" fmla="*/ 665116 h 4418149"/>
              <a:gd name="connsiteX3" fmla="*/ 10123714 w 12407900"/>
              <a:gd name="connsiteY3" fmla="*/ 2641963 h 4418149"/>
              <a:gd name="connsiteX4" fmla="*/ 12407900 w 12407900"/>
              <a:gd name="connsiteY4" fmla="*/ 4418149 h 4418149"/>
              <a:gd name="connsiteX0" fmla="*/ 0 w 12407900"/>
              <a:gd name="connsiteY0" fmla="*/ 0 h 4418149"/>
              <a:gd name="connsiteX1" fmla="*/ 1370149 w 12407900"/>
              <a:gd name="connsiteY1" fmla="*/ 96882 h 4418149"/>
              <a:gd name="connsiteX2" fmla="*/ 2737030 w 12407900"/>
              <a:gd name="connsiteY2" fmla="*/ 665116 h 4418149"/>
              <a:gd name="connsiteX3" fmla="*/ 10123714 w 12407900"/>
              <a:gd name="connsiteY3" fmla="*/ 2641963 h 4418149"/>
              <a:gd name="connsiteX4" fmla="*/ 12407900 w 12407900"/>
              <a:gd name="connsiteY4" fmla="*/ 4418149 h 4418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7900" h="4418149">
                <a:moveTo>
                  <a:pt x="0" y="0"/>
                </a:moveTo>
                <a:cubicBezTo>
                  <a:pt x="339876" y="27214"/>
                  <a:pt x="979473" y="6168"/>
                  <a:pt x="1370149" y="96882"/>
                </a:cubicBezTo>
                <a:cubicBezTo>
                  <a:pt x="1852447" y="201203"/>
                  <a:pt x="2181979" y="463731"/>
                  <a:pt x="2737030" y="665116"/>
                </a:cubicBezTo>
                <a:cubicBezTo>
                  <a:pt x="3877731" y="1132115"/>
                  <a:pt x="8447314" y="1661947"/>
                  <a:pt x="10123714" y="2641963"/>
                </a:cubicBezTo>
                <a:cubicBezTo>
                  <a:pt x="10646229" y="2907151"/>
                  <a:pt x="11829975" y="3993682"/>
                  <a:pt x="12407900" y="4418149"/>
                </a:cubicBezTo>
              </a:path>
            </a:pathLst>
          </a:custGeom>
          <a:noFill/>
          <a:ln w="508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5" name="Freeform 4"/>
          <p:cNvSpPr/>
          <p:nvPr/>
        </p:nvSpPr>
        <p:spPr bwMode="auto">
          <a:xfrm>
            <a:off x="-4177623" y="1561920"/>
            <a:ext cx="13581380" cy="598713"/>
          </a:xfrm>
          <a:custGeom>
            <a:avLst/>
            <a:gdLst>
              <a:gd name="connsiteX0" fmla="*/ 0 w 4711700"/>
              <a:gd name="connsiteY0" fmla="*/ 611717 h 611717"/>
              <a:gd name="connsiteX1" fmla="*/ 406400 w 4711700"/>
              <a:gd name="connsiteY1" fmla="*/ 459317 h 611717"/>
              <a:gd name="connsiteX2" fmla="*/ 825500 w 4711700"/>
              <a:gd name="connsiteY2" fmla="*/ 522817 h 611717"/>
              <a:gd name="connsiteX3" fmla="*/ 1320800 w 4711700"/>
              <a:gd name="connsiteY3" fmla="*/ 586317 h 611717"/>
              <a:gd name="connsiteX4" fmla="*/ 2057400 w 4711700"/>
              <a:gd name="connsiteY4" fmla="*/ 370417 h 611717"/>
              <a:gd name="connsiteX5" fmla="*/ 2552700 w 4711700"/>
              <a:gd name="connsiteY5" fmla="*/ 52917 h 611717"/>
              <a:gd name="connsiteX6" fmla="*/ 2654300 w 4711700"/>
              <a:gd name="connsiteY6" fmla="*/ 52917 h 611717"/>
              <a:gd name="connsiteX7" fmla="*/ 2921000 w 4711700"/>
              <a:gd name="connsiteY7" fmla="*/ 319617 h 611717"/>
              <a:gd name="connsiteX8" fmla="*/ 3441700 w 4711700"/>
              <a:gd name="connsiteY8" fmla="*/ 535517 h 611717"/>
              <a:gd name="connsiteX9" fmla="*/ 4470400 w 4711700"/>
              <a:gd name="connsiteY9" fmla="*/ 586317 h 611717"/>
              <a:gd name="connsiteX10" fmla="*/ 4711700 w 4711700"/>
              <a:gd name="connsiteY10" fmla="*/ 573617 h 611717"/>
              <a:gd name="connsiteX0" fmla="*/ 0 w 4711700"/>
              <a:gd name="connsiteY0" fmla="*/ 764117 h 764117"/>
              <a:gd name="connsiteX1" fmla="*/ 406400 w 4711700"/>
              <a:gd name="connsiteY1" fmla="*/ 611717 h 764117"/>
              <a:gd name="connsiteX2" fmla="*/ 825500 w 4711700"/>
              <a:gd name="connsiteY2" fmla="*/ 675217 h 764117"/>
              <a:gd name="connsiteX3" fmla="*/ 1320800 w 4711700"/>
              <a:gd name="connsiteY3" fmla="*/ 738717 h 764117"/>
              <a:gd name="connsiteX4" fmla="*/ 2057400 w 4711700"/>
              <a:gd name="connsiteY4" fmla="*/ 522817 h 764117"/>
              <a:gd name="connsiteX5" fmla="*/ 2552700 w 4711700"/>
              <a:gd name="connsiteY5" fmla="*/ 52917 h 764117"/>
              <a:gd name="connsiteX6" fmla="*/ 2654300 w 4711700"/>
              <a:gd name="connsiteY6" fmla="*/ 205317 h 764117"/>
              <a:gd name="connsiteX7" fmla="*/ 2921000 w 4711700"/>
              <a:gd name="connsiteY7" fmla="*/ 472017 h 764117"/>
              <a:gd name="connsiteX8" fmla="*/ 3441700 w 4711700"/>
              <a:gd name="connsiteY8" fmla="*/ 687917 h 764117"/>
              <a:gd name="connsiteX9" fmla="*/ 4470400 w 4711700"/>
              <a:gd name="connsiteY9" fmla="*/ 738717 h 764117"/>
              <a:gd name="connsiteX10" fmla="*/ 4711700 w 4711700"/>
              <a:gd name="connsiteY10" fmla="*/ 726017 h 764117"/>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7810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6921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56515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65430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806450 h 806450"/>
              <a:gd name="connsiteX1" fmla="*/ 406400 w 4711700"/>
              <a:gd name="connsiteY1" fmla="*/ 654050 h 806450"/>
              <a:gd name="connsiteX2" fmla="*/ 825500 w 4711700"/>
              <a:gd name="connsiteY2" fmla="*/ 717550 h 806450"/>
              <a:gd name="connsiteX3" fmla="*/ 1320800 w 4711700"/>
              <a:gd name="connsiteY3" fmla="*/ 501650 h 806450"/>
              <a:gd name="connsiteX4" fmla="*/ 2057400 w 4711700"/>
              <a:gd name="connsiteY4" fmla="*/ 342900 h 806450"/>
              <a:gd name="connsiteX5" fmla="*/ 2552700 w 4711700"/>
              <a:gd name="connsiteY5" fmla="*/ 95250 h 806450"/>
              <a:gd name="connsiteX6" fmla="*/ 2787650 w 4711700"/>
              <a:gd name="connsiteY6" fmla="*/ 69850 h 806450"/>
              <a:gd name="connsiteX7" fmla="*/ 2921000 w 4711700"/>
              <a:gd name="connsiteY7" fmla="*/ 514350 h 806450"/>
              <a:gd name="connsiteX8" fmla="*/ 3441700 w 4711700"/>
              <a:gd name="connsiteY8" fmla="*/ 730250 h 806450"/>
              <a:gd name="connsiteX9" fmla="*/ 4470400 w 4711700"/>
              <a:gd name="connsiteY9" fmla="*/ 781050 h 806450"/>
              <a:gd name="connsiteX10" fmla="*/ 4711700 w 4711700"/>
              <a:gd name="connsiteY10" fmla="*/ 768350 h 806450"/>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441700 w 4711700"/>
              <a:gd name="connsiteY8" fmla="*/ 713317 h 789517"/>
              <a:gd name="connsiteX9" fmla="*/ 4470400 w 4711700"/>
              <a:gd name="connsiteY9" fmla="*/ 764117 h 789517"/>
              <a:gd name="connsiteX10" fmla="*/ 4711700 w 4711700"/>
              <a:gd name="connsiteY10" fmla="*/ 751417 h 789517"/>
              <a:gd name="connsiteX0" fmla="*/ 0 w 4711700"/>
              <a:gd name="connsiteY0" fmla="*/ 789517 h 792692"/>
              <a:gd name="connsiteX1" fmla="*/ 406400 w 4711700"/>
              <a:gd name="connsiteY1" fmla="*/ 637117 h 792692"/>
              <a:gd name="connsiteX2" fmla="*/ 825500 w 4711700"/>
              <a:gd name="connsiteY2" fmla="*/ 700617 h 792692"/>
              <a:gd name="connsiteX3" fmla="*/ 1320800 w 4711700"/>
              <a:gd name="connsiteY3" fmla="*/ 484717 h 792692"/>
              <a:gd name="connsiteX4" fmla="*/ 2057400 w 4711700"/>
              <a:gd name="connsiteY4" fmla="*/ 325967 h 792692"/>
              <a:gd name="connsiteX5" fmla="*/ 2552700 w 4711700"/>
              <a:gd name="connsiteY5" fmla="*/ 78317 h 792692"/>
              <a:gd name="connsiteX6" fmla="*/ 2787650 w 4711700"/>
              <a:gd name="connsiteY6" fmla="*/ 52917 h 792692"/>
              <a:gd name="connsiteX7" fmla="*/ 3175000 w 4711700"/>
              <a:gd name="connsiteY7" fmla="*/ 395817 h 792692"/>
              <a:gd name="connsiteX8" fmla="*/ 3778250 w 4711700"/>
              <a:gd name="connsiteY8" fmla="*/ 579967 h 792692"/>
              <a:gd name="connsiteX9" fmla="*/ 4470400 w 4711700"/>
              <a:gd name="connsiteY9" fmla="*/ 764117 h 792692"/>
              <a:gd name="connsiteX10" fmla="*/ 4711700 w 4711700"/>
              <a:gd name="connsiteY10" fmla="*/ 751417 h 792692"/>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7514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57996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573617 h 789517"/>
              <a:gd name="connsiteX10" fmla="*/ 4711700 w 4711700"/>
              <a:gd name="connsiteY10" fmla="*/ 522817 h 789517"/>
              <a:gd name="connsiteX0" fmla="*/ 0 w 4711700"/>
              <a:gd name="connsiteY0" fmla="*/ 789517 h 789517"/>
              <a:gd name="connsiteX1" fmla="*/ 406400 w 4711700"/>
              <a:gd name="connsiteY1" fmla="*/ 637117 h 789517"/>
              <a:gd name="connsiteX2" fmla="*/ 825500 w 4711700"/>
              <a:gd name="connsiteY2" fmla="*/ 700617 h 789517"/>
              <a:gd name="connsiteX3" fmla="*/ 1320800 w 4711700"/>
              <a:gd name="connsiteY3" fmla="*/ 484717 h 789517"/>
              <a:gd name="connsiteX4" fmla="*/ 2057400 w 4711700"/>
              <a:gd name="connsiteY4" fmla="*/ 325967 h 789517"/>
              <a:gd name="connsiteX5" fmla="*/ 2552700 w 4711700"/>
              <a:gd name="connsiteY5" fmla="*/ 78317 h 789517"/>
              <a:gd name="connsiteX6" fmla="*/ 2787650 w 4711700"/>
              <a:gd name="connsiteY6" fmla="*/ 52917 h 789517"/>
              <a:gd name="connsiteX7" fmla="*/ 3175000 w 4711700"/>
              <a:gd name="connsiteY7" fmla="*/ 395817 h 789517"/>
              <a:gd name="connsiteX8" fmla="*/ 3778250 w 4711700"/>
              <a:gd name="connsiteY8" fmla="*/ 446617 h 789517"/>
              <a:gd name="connsiteX9" fmla="*/ 4470400 w 4711700"/>
              <a:gd name="connsiteY9" fmla="*/ 491067 h 789517"/>
              <a:gd name="connsiteX10" fmla="*/ 4711700 w 4711700"/>
              <a:gd name="connsiteY10" fmla="*/ 522817 h 789517"/>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333750 w 4711700"/>
              <a:gd name="connsiteY8" fmla="*/ 394757 h 775758"/>
              <a:gd name="connsiteX9" fmla="*/ 3778250 w 4711700"/>
              <a:gd name="connsiteY9" fmla="*/ 432858 h 775758"/>
              <a:gd name="connsiteX10" fmla="*/ 4470400 w 4711700"/>
              <a:gd name="connsiteY10" fmla="*/ 477308 h 775758"/>
              <a:gd name="connsiteX11" fmla="*/ 4711700 w 4711700"/>
              <a:gd name="connsiteY11"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7782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75758 h 775758"/>
              <a:gd name="connsiteX1" fmla="*/ 406400 w 4711700"/>
              <a:gd name="connsiteY1" fmla="*/ 623358 h 775758"/>
              <a:gd name="connsiteX2" fmla="*/ 825500 w 4711700"/>
              <a:gd name="connsiteY2" fmla="*/ 686858 h 775758"/>
              <a:gd name="connsiteX3" fmla="*/ 1320800 w 4711700"/>
              <a:gd name="connsiteY3" fmla="*/ 470958 h 775758"/>
              <a:gd name="connsiteX4" fmla="*/ 2057400 w 4711700"/>
              <a:gd name="connsiteY4" fmla="*/ 312208 h 775758"/>
              <a:gd name="connsiteX5" fmla="*/ 2552700 w 4711700"/>
              <a:gd name="connsiteY5" fmla="*/ 64558 h 775758"/>
              <a:gd name="connsiteX6" fmla="*/ 2787650 w 4711700"/>
              <a:gd name="connsiteY6" fmla="*/ 39158 h 775758"/>
              <a:gd name="connsiteX7" fmla="*/ 3327400 w 4711700"/>
              <a:gd name="connsiteY7" fmla="*/ 299508 h 775758"/>
              <a:gd name="connsiteX8" fmla="*/ 3956050 w 4711700"/>
              <a:gd name="connsiteY8" fmla="*/ 432858 h 775758"/>
              <a:gd name="connsiteX9" fmla="*/ 4470400 w 4711700"/>
              <a:gd name="connsiteY9" fmla="*/ 477308 h 775758"/>
              <a:gd name="connsiteX10" fmla="*/ 4711700 w 4711700"/>
              <a:gd name="connsiteY10" fmla="*/ 509058 h 775758"/>
              <a:gd name="connsiteX0" fmla="*/ 0 w 4711700"/>
              <a:gd name="connsiteY0" fmla="*/ 744008 h 744008"/>
              <a:gd name="connsiteX1" fmla="*/ 406400 w 4711700"/>
              <a:gd name="connsiteY1" fmla="*/ 5916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825500 w 4711700"/>
              <a:gd name="connsiteY2" fmla="*/ 65510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4711700"/>
              <a:gd name="connsiteY0" fmla="*/ 744008 h 744008"/>
              <a:gd name="connsiteX1" fmla="*/ 482600 w 4711700"/>
              <a:gd name="connsiteY1" fmla="*/ 490008 h 744008"/>
              <a:gd name="connsiteX2" fmla="*/ 920750 w 4711700"/>
              <a:gd name="connsiteY2" fmla="*/ 572558 h 744008"/>
              <a:gd name="connsiteX3" fmla="*/ 1320800 w 4711700"/>
              <a:gd name="connsiteY3" fmla="*/ 439208 h 744008"/>
              <a:gd name="connsiteX4" fmla="*/ 2057400 w 4711700"/>
              <a:gd name="connsiteY4" fmla="*/ 280458 h 744008"/>
              <a:gd name="connsiteX5" fmla="*/ 2552700 w 4711700"/>
              <a:gd name="connsiteY5" fmla="*/ 32808 h 744008"/>
              <a:gd name="connsiteX6" fmla="*/ 2889250 w 4711700"/>
              <a:gd name="connsiteY6" fmla="*/ 83608 h 744008"/>
              <a:gd name="connsiteX7" fmla="*/ 3327400 w 4711700"/>
              <a:gd name="connsiteY7" fmla="*/ 267758 h 744008"/>
              <a:gd name="connsiteX8" fmla="*/ 3956050 w 4711700"/>
              <a:gd name="connsiteY8" fmla="*/ 401108 h 744008"/>
              <a:gd name="connsiteX9" fmla="*/ 4470400 w 4711700"/>
              <a:gd name="connsiteY9" fmla="*/ 445558 h 744008"/>
              <a:gd name="connsiteX10" fmla="*/ 4711700 w 4711700"/>
              <a:gd name="connsiteY10" fmla="*/ 477308 h 744008"/>
              <a:gd name="connsiteX0" fmla="*/ 0 w 5876472"/>
              <a:gd name="connsiteY0" fmla="*/ 744008 h 744008"/>
              <a:gd name="connsiteX1" fmla="*/ 482600 w 5876472"/>
              <a:gd name="connsiteY1" fmla="*/ 490008 h 744008"/>
              <a:gd name="connsiteX2" fmla="*/ 920750 w 5876472"/>
              <a:gd name="connsiteY2" fmla="*/ 572558 h 744008"/>
              <a:gd name="connsiteX3" fmla="*/ 1320800 w 5876472"/>
              <a:gd name="connsiteY3" fmla="*/ 439208 h 744008"/>
              <a:gd name="connsiteX4" fmla="*/ 2057400 w 5876472"/>
              <a:gd name="connsiteY4" fmla="*/ 280458 h 744008"/>
              <a:gd name="connsiteX5" fmla="*/ 2552700 w 5876472"/>
              <a:gd name="connsiteY5" fmla="*/ 32808 h 744008"/>
              <a:gd name="connsiteX6" fmla="*/ 2889250 w 5876472"/>
              <a:gd name="connsiteY6" fmla="*/ 83608 h 744008"/>
              <a:gd name="connsiteX7" fmla="*/ 3327400 w 5876472"/>
              <a:gd name="connsiteY7" fmla="*/ 267758 h 744008"/>
              <a:gd name="connsiteX8" fmla="*/ 3956050 w 5876472"/>
              <a:gd name="connsiteY8" fmla="*/ 401108 h 744008"/>
              <a:gd name="connsiteX9" fmla="*/ 4470400 w 5876472"/>
              <a:gd name="connsiteY9" fmla="*/ 445558 h 744008"/>
              <a:gd name="connsiteX10" fmla="*/ 5876472 w 5876472"/>
              <a:gd name="connsiteY10" fmla="*/ 477308 h 744008"/>
              <a:gd name="connsiteX0" fmla="*/ 0 w 6311900"/>
              <a:gd name="connsiteY0" fmla="*/ 744008 h 744008"/>
              <a:gd name="connsiteX1" fmla="*/ 918028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311900"/>
              <a:gd name="connsiteY0" fmla="*/ 744008 h 744008"/>
              <a:gd name="connsiteX1" fmla="*/ 645885 w 6311900"/>
              <a:gd name="connsiteY1" fmla="*/ 490008 h 744008"/>
              <a:gd name="connsiteX2" fmla="*/ 1356178 w 6311900"/>
              <a:gd name="connsiteY2" fmla="*/ 572558 h 744008"/>
              <a:gd name="connsiteX3" fmla="*/ 1756228 w 6311900"/>
              <a:gd name="connsiteY3" fmla="*/ 439208 h 744008"/>
              <a:gd name="connsiteX4" fmla="*/ 2492828 w 6311900"/>
              <a:gd name="connsiteY4" fmla="*/ 280458 h 744008"/>
              <a:gd name="connsiteX5" fmla="*/ 2988128 w 6311900"/>
              <a:gd name="connsiteY5" fmla="*/ 32808 h 744008"/>
              <a:gd name="connsiteX6" fmla="*/ 3324678 w 6311900"/>
              <a:gd name="connsiteY6" fmla="*/ 83608 h 744008"/>
              <a:gd name="connsiteX7" fmla="*/ 3762828 w 6311900"/>
              <a:gd name="connsiteY7" fmla="*/ 267758 h 744008"/>
              <a:gd name="connsiteX8" fmla="*/ 4391478 w 6311900"/>
              <a:gd name="connsiteY8" fmla="*/ 401108 h 744008"/>
              <a:gd name="connsiteX9" fmla="*/ 4905828 w 6311900"/>
              <a:gd name="connsiteY9" fmla="*/ 445558 h 744008"/>
              <a:gd name="connsiteX10" fmla="*/ 6311900 w 6311900"/>
              <a:gd name="connsiteY10" fmla="*/ 477308 h 744008"/>
              <a:gd name="connsiteX0" fmla="*/ 0 w 6972300"/>
              <a:gd name="connsiteY0" fmla="*/ 744008 h 744008"/>
              <a:gd name="connsiteX1" fmla="*/ 1306285 w 6972300"/>
              <a:gd name="connsiteY1" fmla="*/ 4900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20165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416628 w 6972300"/>
              <a:gd name="connsiteY3" fmla="*/ 439208 h 744008"/>
              <a:gd name="connsiteX4" fmla="*/ 2585357 w 6972300"/>
              <a:gd name="connsiteY4" fmla="*/ 448278 h 744008"/>
              <a:gd name="connsiteX5" fmla="*/ 3153228 w 6972300"/>
              <a:gd name="connsiteY5" fmla="*/ 280458 h 744008"/>
              <a:gd name="connsiteX6" fmla="*/ 3648528 w 6972300"/>
              <a:gd name="connsiteY6" fmla="*/ 32808 h 744008"/>
              <a:gd name="connsiteX7" fmla="*/ 3985078 w 6972300"/>
              <a:gd name="connsiteY7" fmla="*/ 83608 h 744008"/>
              <a:gd name="connsiteX8" fmla="*/ 4423228 w 6972300"/>
              <a:gd name="connsiteY8" fmla="*/ 267758 h 744008"/>
              <a:gd name="connsiteX9" fmla="*/ 5051878 w 6972300"/>
              <a:gd name="connsiteY9" fmla="*/ 401108 h 744008"/>
              <a:gd name="connsiteX10" fmla="*/ 5566228 w 6972300"/>
              <a:gd name="connsiteY10" fmla="*/ 445558 h 744008"/>
              <a:gd name="connsiteX11" fmla="*/ 6972300 w 6972300"/>
              <a:gd name="connsiteY11" fmla="*/ 477308 h 744008"/>
              <a:gd name="connsiteX0" fmla="*/ 0 w 6972300"/>
              <a:gd name="connsiteY0" fmla="*/ 744008 h 744008"/>
              <a:gd name="connsiteX1" fmla="*/ 899885 w 6972300"/>
              <a:gd name="connsiteY1" fmla="*/ 337608 h 744008"/>
              <a:gd name="connsiteX2" fmla="*/ 1826078 w 6972300"/>
              <a:gd name="connsiteY2" fmla="*/ 572558 h 744008"/>
              <a:gd name="connsiteX3" fmla="*/ 2585357 w 6972300"/>
              <a:gd name="connsiteY3" fmla="*/ 448278 h 744008"/>
              <a:gd name="connsiteX4" fmla="*/ 3153228 w 6972300"/>
              <a:gd name="connsiteY4" fmla="*/ 280458 h 744008"/>
              <a:gd name="connsiteX5" fmla="*/ 3648528 w 6972300"/>
              <a:gd name="connsiteY5" fmla="*/ 32808 h 744008"/>
              <a:gd name="connsiteX6" fmla="*/ 3985078 w 6972300"/>
              <a:gd name="connsiteY6" fmla="*/ 83608 h 744008"/>
              <a:gd name="connsiteX7" fmla="*/ 4423228 w 6972300"/>
              <a:gd name="connsiteY7" fmla="*/ 267758 h 744008"/>
              <a:gd name="connsiteX8" fmla="*/ 5051878 w 6972300"/>
              <a:gd name="connsiteY8" fmla="*/ 401108 h 744008"/>
              <a:gd name="connsiteX9" fmla="*/ 5566228 w 6972300"/>
              <a:gd name="connsiteY9" fmla="*/ 445558 h 744008"/>
              <a:gd name="connsiteX10" fmla="*/ 6972300 w 6972300"/>
              <a:gd name="connsiteY10" fmla="*/ 477308 h 7440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176591 w 7352091"/>
              <a:gd name="connsiteY0" fmla="*/ 591608 h 617611"/>
              <a:gd name="connsiteX1" fmla="*/ 183848 w 7352091"/>
              <a:gd name="connsiteY1" fmla="*/ 575278 h 617611"/>
              <a:gd name="connsiteX2" fmla="*/ 1279676 w 7352091"/>
              <a:gd name="connsiteY2" fmla="*/ 337608 h 617611"/>
              <a:gd name="connsiteX3" fmla="*/ 2205869 w 7352091"/>
              <a:gd name="connsiteY3" fmla="*/ 572558 h 617611"/>
              <a:gd name="connsiteX4" fmla="*/ 2965148 w 7352091"/>
              <a:gd name="connsiteY4" fmla="*/ 448278 h 617611"/>
              <a:gd name="connsiteX5" fmla="*/ 3533019 w 7352091"/>
              <a:gd name="connsiteY5" fmla="*/ 280458 h 617611"/>
              <a:gd name="connsiteX6" fmla="*/ 4028319 w 7352091"/>
              <a:gd name="connsiteY6" fmla="*/ 32808 h 617611"/>
              <a:gd name="connsiteX7" fmla="*/ 4364869 w 7352091"/>
              <a:gd name="connsiteY7" fmla="*/ 83608 h 617611"/>
              <a:gd name="connsiteX8" fmla="*/ 4803019 w 7352091"/>
              <a:gd name="connsiteY8" fmla="*/ 267758 h 617611"/>
              <a:gd name="connsiteX9" fmla="*/ 5431669 w 7352091"/>
              <a:gd name="connsiteY9" fmla="*/ 401108 h 617611"/>
              <a:gd name="connsiteX10" fmla="*/ 5946019 w 7352091"/>
              <a:gd name="connsiteY10" fmla="*/ 445558 h 617611"/>
              <a:gd name="connsiteX11" fmla="*/ 7352091 w 7352091"/>
              <a:gd name="connsiteY11" fmla="*/ 477308 h 617611"/>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591608 h 591608"/>
              <a:gd name="connsiteX1" fmla="*/ 1103085 w 7175500"/>
              <a:gd name="connsiteY1" fmla="*/ 337608 h 591608"/>
              <a:gd name="connsiteX2" fmla="*/ 2029278 w 7175500"/>
              <a:gd name="connsiteY2" fmla="*/ 572558 h 591608"/>
              <a:gd name="connsiteX3" fmla="*/ 2788557 w 7175500"/>
              <a:gd name="connsiteY3" fmla="*/ 448278 h 591608"/>
              <a:gd name="connsiteX4" fmla="*/ 3356428 w 7175500"/>
              <a:gd name="connsiteY4" fmla="*/ 280458 h 591608"/>
              <a:gd name="connsiteX5" fmla="*/ 3851728 w 7175500"/>
              <a:gd name="connsiteY5" fmla="*/ 32808 h 591608"/>
              <a:gd name="connsiteX6" fmla="*/ 4188278 w 7175500"/>
              <a:gd name="connsiteY6" fmla="*/ 83608 h 591608"/>
              <a:gd name="connsiteX7" fmla="*/ 4626428 w 7175500"/>
              <a:gd name="connsiteY7" fmla="*/ 267758 h 591608"/>
              <a:gd name="connsiteX8" fmla="*/ 5255078 w 7175500"/>
              <a:gd name="connsiteY8" fmla="*/ 401108 h 591608"/>
              <a:gd name="connsiteX9" fmla="*/ 5769428 w 7175500"/>
              <a:gd name="connsiteY9" fmla="*/ 445558 h 591608"/>
              <a:gd name="connsiteX10" fmla="*/ 7175500 w 7175500"/>
              <a:gd name="connsiteY10" fmla="*/ 477308 h 591608"/>
              <a:gd name="connsiteX0" fmla="*/ 0 w 7175500"/>
              <a:gd name="connsiteY0" fmla="*/ 744008 h 744008"/>
              <a:gd name="connsiteX1" fmla="*/ 1103085 w 7175500"/>
              <a:gd name="connsiteY1" fmla="*/ 337608 h 744008"/>
              <a:gd name="connsiteX2" fmla="*/ 2029278 w 7175500"/>
              <a:gd name="connsiteY2" fmla="*/ 572558 h 744008"/>
              <a:gd name="connsiteX3" fmla="*/ 2788557 w 7175500"/>
              <a:gd name="connsiteY3" fmla="*/ 448278 h 744008"/>
              <a:gd name="connsiteX4" fmla="*/ 3356428 w 7175500"/>
              <a:gd name="connsiteY4" fmla="*/ 280458 h 744008"/>
              <a:gd name="connsiteX5" fmla="*/ 3851728 w 7175500"/>
              <a:gd name="connsiteY5" fmla="*/ 32808 h 744008"/>
              <a:gd name="connsiteX6" fmla="*/ 4188278 w 7175500"/>
              <a:gd name="connsiteY6" fmla="*/ 83608 h 744008"/>
              <a:gd name="connsiteX7" fmla="*/ 4626428 w 7175500"/>
              <a:gd name="connsiteY7" fmla="*/ 267758 h 744008"/>
              <a:gd name="connsiteX8" fmla="*/ 5255078 w 7175500"/>
              <a:gd name="connsiteY8" fmla="*/ 401108 h 744008"/>
              <a:gd name="connsiteX9" fmla="*/ 5769428 w 7175500"/>
              <a:gd name="connsiteY9" fmla="*/ 445558 h 744008"/>
              <a:gd name="connsiteX10" fmla="*/ 7175500 w 7175500"/>
              <a:gd name="connsiteY10" fmla="*/ 477308 h 744008"/>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91003"/>
              <a:gd name="connsiteX1" fmla="*/ 1382485 w 7454900"/>
              <a:gd name="connsiteY1" fmla="*/ 337608 h 591003"/>
              <a:gd name="connsiteX2" fmla="*/ 2308678 w 7454900"/>
              <a:gd name="connsiteY2" fmla="*/ 572558 h 591003"/>
              <a:gd name="connsiteX3" fmla="*/ 3067957 w 7454900"/>
              <a:gd name="connsiteY3" fmla="*/ 448278 h 591003"/>
              <a:gd name="connsiteX4" fmla="*/ 3635828 w 7454900"/>
              <a:gd name="connsiteY4" fmla="*/ 280458 h 591003"/>
              <a:gd name="connsiteX5" fmla="*/ 4131128 w 7454900"/>
              <a:gd name="connsiteY5" fmla="*/ 32808 h 591003"/>
              <a:gd name="connsiteX6" fmla="*/ 4467678 w 7454900"/>
              <a:gd name="connsiteY6" fmla="*/ 83608 h 591003"/>
              <a:gd name="connsiteX7" fmla="*/ 4905828 w 7454900"/>
              <a:gd name="connsiteY7" fmla="*/ 267758 h 591003"/>
              <a:gd name="connsiteX8" fmla="*/ 5534478 w 7454900"/>
              <a:gd name="connsiteY8" fmla="*/ 401108 h 591003"/>
              <a:gd name="connsiteX9" fmla="*/ 6048828 w 7454900"/>
              <a:gd name="connsiteY9" fmla="*/ 445558 h 591003"/>
              <a:gd name="connsiteX10" fmla="*/ 7454900 w 7454900"/>
              <a:gd name="connsiteY10" fmla="*/ 477308 h 591003"/>
              <a:gd name="connsiteX0" fmla="*/ 0 w 7454900"/>
              <a:gd name="connsiteY0" fmla="*/ 578908 h 578908"/>
              <a:gd name="connsiteX1" fmla="*/ 1382485 w 7454900"/>
              <a:gd name="connsiteY1" fmla="*/ 337608 h 578908"/>
              <a:gd name="connsiteX2" fmla="*/ 2308678 w 7454900"/>
              <a:gd name="connsiteY2" fmla="*/ 506518 h 578908"/>
              <a:gd name="connsiteX3" fmla="*/ 3067957 w 7454900"/>
              <a:gd name="connsiteY3" fmla="*/ 448278 h 578908"/>
              <a:gd name="connsiteX4" fmla="*/ 3635828 w 7454900"/>
              <a:gd name="connsiteY4" fmla="*/ 280458 h 578908"/>
              <a:gd name="connsiteX5" fmla="*/ 4131128 w 7454900"/>
              <a:gd name="connsiteY5" fmla="*/ 32808 h 578908"/>
              <a:gd name="connsiteX6" fmla="*/ 4467678 w 7454900"/>
              <a:gd name="connsiteY6" fmla="*/ 83608 h 578908"/>
              <a:gd name="connsiteX7" fmla="*/ 4905828 w 7454900"/>
              <a:gd name="connsiteY7" fmla="*/ 267758 h 578908"/>
              <a:gd name="connsiteX8" fmla="*/ 5534478 w 7454900"/>
              <a:gd name="connsiteY8" fmla="*/ 401108 h 578908"/>
              <a:gd name="connsiteX9" fmla="*/ 6048828 w 7454900"/>
              <a:gd name="connsiteY9" fmla="*/ 445558 h 578908"/>
              <a:gd name="connsiteX10" fmla="*/ 7454900 w 74549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6048828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5534478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4905828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4467678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41311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3635828 w 8674100"/>
              <a:gd name="connsiteY4" fmla="*/ 280458 h 578908"/>
              <a:gd name="connsiteX5" fmla="*/ 6112328 w 8674100"/>
              <a:gd name="connsiteY5" fmla="*/ 32808 h 578908"/>
              <a:gd name="connsiteX6" fmla="*/ 6644821 w 8674100"/>
              <a:gd name="connsiteY6" fmla="*/ 83608 h 578908"/>
              <a:gd name="connsiteX7" fmla="*/ 7246257 w 8674100"/>
              <a:gd name="connsiteY7" fmla="*/ 267758 h 578908"/>
              <a:gd name="connsiteX8" fmla="*/ 7918449 w 8674100"/>
              <a:gd name="connsiteY8" fmla="*/ 401108 h 578908"/>
              <a:gd name="connsiteX9" fmla="*/ 8323943 w 8674100"/>
              <a:gd name="connsiteY9" fmla="*/ 445558 h 578908"/>
              <a:gd name="connsiteX10" fmla="*/ 8674100 w 8674100"/>
              <a:gd name="connsiteY10" fmla="*/ 477308 h 578908"/>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3635828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323943 w 8674100"/>
              <a:gd name="connsiteY9" fmla="*/ 412750 h 546100"/>
              <a:gd name="connsiteX10" fmla="*/ 8674100 w 8674100"/>
              <a:gd name="connsiteY10"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7918449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246257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644821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546100 h 546100"/>
              <a:gd name="connsiteX1" fmla="*/ 1382485 w 8674100"/>
              <a:gd name="connsiteY1" fmla="*/ 304800 h 546100"/>
              <a:gd name="connsiteX2" fmla="*/ 2308678 w 8674100"/>
              <a:gd name="connsiteY2" fmla="*/ 473710 h 546100"/>
              <a:gd name="connsiteX3" fmla="*/ 3067957 w 8674100"/>
              <a:gd name="connsiteY3" fmla="*/ 415470 h 546100"/>
              <a:gd name="connsiteX4" fmla="*/ 4561114 w 8674100"/>
              <a:gd name="connsiteY4" fmla="*/ 247650 h 546100"/>
              <a:gd name="connsiteX5" fmla="*/ 6112328 w 8674100"/>
              <a:gd name="connsiteY5" fmla="*/ 0 h 546100"/>
              <a:gd name="connsiteX6" fmla="*/ 6862535 w 8674100"/>
              <a:gd name="connsiteY6" fmla="*/ 50800 h 546100"/>
              <a:gd name="connsiteX7" fmla="*/ 7572829 w 8674100"/>
              <a:gd name="connsiteY7" fmla="*/ 234950 h 546100"/>
              <a:gd name="connsiteX8" fmla="*/ 8157934 w 8674100"/>
              <a:gd name="connsiteY8" fmla="*/ 368300 h 546100"/>
              <a:gd name="connsiteX9" fmla="*/ 8674100 w 8674100"/>
              <a:gd name="connsiteY9" fmla="*/ 444500 h 546100"/>
              <a:gd name="connsiteX0" fmla="*/ 0 w 8674100"/>
              <a:gd name="connsiteY0" fmla="*/ 600679 h 600679"/>
              <a:gd name="connsiteX1" fmla="*/ 1382485 w 8674100"/>
              <a:gd name="connsiteY1" fmla="*/ 359379 h 600679"/>
              <a:gd name="connsiteX2" fmla="*/ 2308678 w 8674100"/>
              <a:gd name="connsiteY2" fmla="*/ 528289 h 600679"/>
              <a:gd name="connsiteX3" fmla="*/ 3067957 w 8674100"/>
              <a:gd name="connsiteY3" fmla="*/ 470049 h 600679"/>
              <a:gd name="connsiteX4" fmla="*/ 4561114 w 8674100"/>
              <a:gd name="connsiteY4" fmla="*/ 302229 h 600679"/>
              <a:gd name="connsiteX5" fmla="*/ 6112328 w 8674100"/>
              <a:gd name="connsiteY5" fmla="*/ 54579 h 600679"/>
              <a:gd name="connsiteX6" fmla="*/ 6862535 w 8674100"/>
              <a:gd name="connsiteY6" fmla="*/ 105379 h 600679"/>
              <a:gd name="connsiteX7" fmla="*/ 7572829 w 8674100"/>
              <a:gd name="connsiteY7" fmla="*/ 289529 h 600679"/>
              <a:gd name="connsiteX8" fmla="*/ 8157934 w 8674100"/>
              <a:gd name="connsiteY8" fmla="*/ 422879 h 600679"/>
              <a:gd name="connsiteX9" fmla="*/ 8674100 w 8674100"/>
              <a:gd name="connsiteY9" fmla="*/ 499079 h 600679"/>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578908 h 578908"/>
              <a:gd name="connsiteX1" fmla="*/ 1382485 w 8674100"/>
              <a:gd name="connsiteY1" fmla="*/ 337608 h 578908"/>
              <a:gd name="connsiteX2" fmla="*/ 2308678 w 8674100"/>
              <a:gd name="connsiteY2" fmla="*/ 506518 h 578908"/>
              <a:gd name="connsiteX3" fmla="*/ 3067957 w 8674100"/>
              <a:gd name="connsiteY3" fmla="*/ 448278 h 578908"/>
              <a:gd name="connsiteX4" fmla="*/ 4561114 w 8674100"/>
              <a:gd name="connsiteY4" fmla="*/ 280458 h 578908"/>
              <a:gd name="connsiteX5" fmla="*/ 6112328 w 8674100"/>
              <a:gd name="connsiteY5" fmla="*/ 32808 h 578908"/>
              <a:gd name="connsiteX6" fmla="*/ 6862535 w 8674100"/>
              <a:gd name="connsiteY6" fmla="*/ 83608 h 578908"/>
              <a:gd name="connsiteX7" fmla="*/ 7572829 w 8674100"/>
              <a:gd name="connsiteY7" fmla="*/ 267758 h 578908"/>
              <a:gd name="connsiteX8" fmla="*/ 8157934 w 8674100"/>
              <a:gd name="connsiteY8" fmla="*/ 401108 h 578908"/>
              <a:gd name="connsiteX9" fmla="*/ 8674100 w 8674100"/>
              <a:gd name="connsiteY9" fmla="*/ 477308 h 578908"/>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75972 h 675972"/>
              <a:gd name="connsiteX1" fmla="*/ 1382485 w 8674100"/>
              <a:gd name="connsiteY1" fmla="*/ 434672 h 675972"/>
              <a:gd name="connsiteX2" fmla="*/ 2308678 w 8674100"/>
              <a:gd name="connsiteY2" fmla="*/ 603582 h 675972"/>
              <a:gd name="connsiteX3" fmla="*/ 3067957 w 8674100"/>
              <a:gd name="connsiteY3" fmla="*/ 545342 h 675972"/>
              <a:gd name="connsiteX4" fmla="*/ 4561114 w 8674100"/>
              <a:gd name="connsiteY4" fmla="*/ 377522 h 675972"/>
              <a:gd name="connsiteX5" fmla="*/ 6112328 w 8674100"/>
              <a:gd name="connsiteY5" fmla="*/ 129872 h 675972"/>
              <a:gd name="connsiteX6" fmla="*/ 6721020 w 8674100"/>
              <a:gd name="connsiteY6" fmla="*/ 39158 h 675972"/>
              <a:gd name="connsiteX7" fmla="*/ 7572829 w 8674100"/>
              <a:gd name="connsiteY7" fmla="*/ 364822 h 675972"/>
              <a:gd name="connsiteX8" fmla="*/ 8157934 w 8674100"/>
              <a:gd name="connsiteY8" fmla="*/ 498172 h 675972"/>
              <a:gd name="connsiteX9" fmla="*/ 8674100 w 8674100"/>
              <a:gd name="connsiteY9" fmla="*/ 574372 h 675972"/>
              <a:gd name="connsiteX0" fmla="*/ 0 w 8674100"/>
              <a:gd name="connsiteY0" fmla="*/ 633337 h 633337"/>
              <a:gd name="connsiteX1" fmla="*/ 1382485 w 8674100"/>
              <a:gd name="connsiteY1" fmla="*/ 392037 h 633337"/>
              <a:gd name="connsiteX2" fmla="*/ 2308678 w 8674100"/>
              <a:gd name="connsiteY2" fmla="*/ 560947 h 633337"/>
              <a:gd name="connsiteX3" fmla="*/ 3067957 w 8674100"/>
              <a:gd name="connsiteY3" fmla="*/ 502707 h 633337"/>
              <a:gd name="connsiteX4" fmla="*/ 4561114 w 8674100"/>
              <a:gd name="connsiteY4" fmla="*/ 334887 h 633337"/>
              <a:gd name="connsiteX5" fmla="*/ 6112328 w 8674100"/>
              <a:gd name="connsiteY5" fmla="*/ 87237 h 633337"/>
              <a:gd name="connsiteX6" fmla="*/ 6721020 w 8674100"/>
              <a:gd name="connsiteY6" fmla="*/ 225123 h 633337"/>
              <a:gd name="connsiteX7" fmla="*/ 7572829 w 8674100"/>
              <a:gd name="connsiteY7" fmla="*/ 322187 h 633337"/>
              <a:gd name="connsiteX8" fmla="*/ 8157934 w 8674100"/>
              <a:gd name="connsiteY8" fmla="*/ 455537 h 633337"/>
              <a:gd name="connsiteX9" fmla="*/ 8674100 w 8674100"/>
              <a:gd name="connsiteY9" fmla="*/ 531737 h 633337"/>
              <a:gd name="connsiteX0" fmla="*/ 0 w 8674100"/>
              <a:gd name="connsiteY0" fmla="*/ 450457 h 450457"/>
              <a:gd name="connsiteX1" fmla="*/ 1382485 w 8674100"/>
              <a:gd name="connsiteY1" fmla="*/ 209157 h 450457"/>
              <a:gd name="connsiteX2" fmla="*/ 2308678 w 8674100"/>
              <a:gd name="connsiteY2" fmla="*/ 378067 h 450457"/>
              <a:gd name="connsiteX3" fmla="*/ 3067957 w 8674100"/>
              <a:gd name="connsiteY3" fmla="*/ 319827 h 450457"/>
              <a:gd name="connsiteX4" fmla="*/ 4561114 w 8674100"/>
              <a:gd name="connsiteY4" fmla="*/ 152007 h 450457"/>
              <a:gd name="connsiteX5" fmla="*/ 5807528 w 8674100"/>
              <a:gd name="connsiteY5" fmla="*/ 87237 h 450457"/>
              <a:gd name="connsiteX6" fmla="*/ 6721020 w 8674100"/>
              <a:gd name="connsiteY6" fmla="*/ 42243 h 450457"/>
              <a:gd name="connsiteX7" fmla="*/ 7572829 w 8674100"/>
              <a:gd name="connsiteY7" fmla="*/ 139307 h 450457"/>
              <a:gd name="connsiteX8" fmla="*/ 8157934 w 8674100"/>
              <a:gd name="connsiteY8" fmla="*/ 272657 h 450457"/>
              <a:gd name="connsiteX9" fmla="*/ 8674100 w 8674100"/>
              <a:gd name="connsiteY9" fmla="*/ 348857 h 450457"/>
              <a:gd name="connsiteX0" fmla="*/ 0 w 8674100"/>
              <a:gd name="connsiteY0" fmla="*/ 450457 h 450457"/>
              <a:gd name="connsiteX1" fmla="*/ 1382485 w 8674100"/>
              <a:gd name="connsiteY1" fmla="*/ 209157 h 450457"/>
              <a:gd name="connsiteX2" fmla="*/ 2308678 w 8674100"/>
              <a:gd name="connsiteY2" fmla="*/ 378067 h 450457"/>
              <a:gd name="connsiteX3" fmla="*/ 3067957 w 8674100"/>
              <a:gd name="connsiteY3" fmla="*/ 319827 h 450457"/>
              <a:gd name="connsiteX4" fmla="*/ 4561114 w 8674100"/>
              <a:gd name="connsiteY4" fmla="*/ 152007 h 450457"/>
              <a:gd name="connsiteX5" fmla="*/ 5807528 w 8674100"/>
              <a:gd name="connsiteY5" fmla="*/ 87237 h 450457"/>
              <a:gd name="connsiteX6" fmla="*/ 6721020 w 8674100"/>
              <a:gd name="connsiteY6" fmla="*/ 42243 h 450457"/>
              <a:gd name="connsiteX7" fmla="*/ 7572829 w 8674100"/>
              <a:gd name="connsiteY7" fmla="*/ 139307 h 450457"/>
              <a:gd name="connsiteX8" fmla="*/ 8157934 w 8674100"/>
              <a:gd name="connsiteY8" fmla="*/ 272657 h 450457"/>
              <a:gd name="connsiteX9" fmla="*/ 8674100 w 8674100"/>
              <a:gd name="connsiteY9" fmla="*/ 348857 h 450457"/>
              <a:gd name="connsiteX0" fmla="*/ 0 w 8674100"/>
              <a:gd name="connsiteY0" fmla="*/ 447372 h 447372"/>
              <a:gd name="connsiteX1" fmla="*/ 1382485 w 8674100"/>
              <a:gd name="connsiteY1" fmla="*/ 206072 h 447372"/>
              <a:gd name="connsiteX2" fmla="*/ 2308678 w 8674100"/>
              <a:gd name="connsiteY2" fmla="*/ 374982 h 447372"/>
              <a:gd name="connsiteX3" fmla="*/ 3067957 w 8674100"/>
              <a:gd name="connsiteY3" fmla="*/ 316742 h 447372"/>
              <a:gd name="connsiteX4" fmla="*/ 4561114 w 8674100"/>
              <a:gd name="connsiteY4" fmla="*/ 148922 h 447372"/>
              <a:gd name="connsiteX5" fmla="*/ 5807528 w 8674100"/>
              <a:gd name="connsiteY5" fmla="*/ 84152 h 447372"/>
              <a:gd name="connsiteX6" fmla="*/ 6721020 w 8674100"/>
              <a:gd name="connsiteY6" fmla="*/ 39158 h 447372"/>
              <a:gd name="connsiteX7" fmla="*/ 7572829 w 8674100"/>
              <a:gd name="connsiteY7" fmla="*/ 136222 h 447372"/>
              <a:gd name="connsiteX8" fmla="*/ 8157934 w 8674100"/>
              <a:gd name="connsiteY8" fmla="*/ 269572 h 447372"/>
              <a:gd name="connsiteX9" fmla="*/ 8674100 w 8674100"/>
              <a:gd name="connsiteY9" fmla="*/ 345772 h 447372"/>
              <a:gd name="connsiteX0" fmla="*/ 0 w 10518140"/>
              <a:gd name="connsiteY0" fmla="*/ 447372 h 447372"/>
              <a:gd name="connsiteX1" fmla="*/ 1382485 w 10518140"/>
              <a:gd name="connsiteY1" fmla="*/ 206072 h 447372"/>
              <a:gd name="connsiteX2" fmla="*/ 2308678 w 10518140"/>
              <a:gd name="connsiteY2" fmla="*/ 374982 h 447372"/>
              <a:gd name="connsiteX3" fmla="*/ 3067957 w 10518140"/>
              <a:gd name="connsiteY3" fmla="*/ 316742 h 447372"/>
              <a:gd name="connsiteX4" fmla="*/ 4561114 w 10518140"/>
              <a:gd name="connsiteY4" fmla="*/ 148922 h 447372"/>
              <a:gd name="connsiteX5" fmla="*/ 5807528 w 10518140"/>
              <a:gd name="connsiteY5" fmla="*/ 84152 h 447372"/>
              <a:gd name="connsiteX6" fmla="*/ 6721020 w 10518140"/>
              <a:gd name="connsiteY6" fmla="*/ 39158 h 447372"/>
              <a:gd name="connsiteX7" fmla="*/ 7572829 w 10518140"/>
              <a:gd name="connsiteY7" fmla="*/ 136222 h 447372"/>
              <a:gd name="connsiteX8" fmla="*/ 8157934 w 10518140"/>
              <a:gd name="connsiteY8" fmla="*/ 269572 h 447372"/>
              <a:gd name="connsiteX9" fmla="*/ 10518140 w 10518140"/>
              <a:gd name="connsiteY9" fmla="*/ 345772 h 447372"/>
              <a:gd name="connsiteX0" fmla="*/ 0 w 10518140"/>
              <a:gd name="connsiteY0" fmla="*/ 447372 h 447372"/>
              <a:gd name="connsiteX1" fmla="*/ 1382485 w 10518140"/>
              <a:gd name="connsiteY1" fmla="*/ 206072 h 447372"/>
              <a:gd name="connsiteX2" fmla="*/ 2308678 w 10518140"/>
              <a:gd name="connsiteY2" fmla="*/ 374982 h 447372"/>
              <a:gd name="connsiteX3" fmla="*/ 3067957 w 10518140"/>
              <a:gd name="connsiteY3" fmla="*/ 316742 h 447372"/>
              <a:gd name="connsiteX4" fmla="*/ 4561114 w 10518140"/>
              <a:gd name="connsiteY4" fmla="*/ 148922 h 447372"/>
              <a:gd name="connsiteX5" fmla="*/ 5807528 w 10518140"/>
              <a:gd name="connsiteY5" fmla="*/ 84152 h 447372"/>
              <a:gd name="connsiteX6" fmla="*/ 6721020 w 10518140"/>
              <a:gd name="connsiteY6" fmla="*/ 39158 h 447372"/>
              <a:gd name="connsiteX7" fmla="*/ 7572829 w 10518140"/>
              <a:gd name="connsiteY7" fmla="*/ 136222 h 447372"/>
              <a:gd name="connsiteX8" fmla="*/ 8721814 w 10518140"/>
              <a:gd name="connsiteY8" fmla="*/ 269572 h 447372"/>
              <a:gd name="connsiteX9" fmla="*/ 10518140 w 10518140"/>
              <a:gd name="connsiteY9" fmla="*/ 345772 h 447372"/>
              <a:gd name="connsiteX0" fmla="*/ 0 w 12057380"/>
              <a:gd name="connsiteY0" fmla="*/ 447372 h 447372"/>
              <a:gd name="connsiteX1" fmla="*/ 1382485 w 12057380"/>
              <a:gd name="connsiteY1" fmla="*/ 206072 h 447372"/>
              <a:gd name="connsiteX2" fmla="*/ 2308678 w 12057380"/>
              <a:gd name="connsiteY2" fmla="*/ 374982 h 447372"/>
              <a:gd name="connsiteX3" fmla="*/ 3067957 w 12057380"/>
              <a:gd name="connsiteY3" fmla="*/ 316742 h 447372"/>
              <a:gd name="connsiteX4" fmla="*/ 4561114 w 12057380"/>
              <a:gd name="connsiteY4" fmla="*/ 148922 h 447372"/>
              <a:gd name="connsiteX5" fmla="*/ 5807528 w 12057380"/>
              <a:gd name="connsiteY5" fmla="*/ 84152 h 447372"/>
              <a:gd name="connsiteX6" fmla="*/ 6721020 w 12057380"/>
              <a:gd name="connsiteY6" fmla="*/ 39158 h 447372"/>
              <a:gd name="connsiteX7" fmla="*/ 7572829 w 12057380"/>
              <a:gd name="connsiteY7" fmla="*/ 136222 h 447372"/>
              <a:gd name="connsiteX8" fmla="*/ 8721814 w 12057380"/>
              <a:gd name="connsiteY8" fmla="*/ 269572 h 447372"/>
              <a:gd name="connsiteX9" fmla="*/ 12057380 w 12057380"/>
              <a:gd name="connsiteY9" fmla="*/ 345772 h 447372"/>
              <a:gd name="connsiteX0" fmla="*/ 0 w 12057380"/>
              <a:gd name="connsiteY0" fmla="*/ 409425 h 409425"/>
              <a:gd name="connsiteX1" fmla="*/ 1382485 w 12057380"/>
              <a:gd name="connsiteY1" fmla="*/ 168125 h 409425"/>
              <a:gd name="connsiteX2" fmla="*/ 2308678 w 12057380"/>
              <a:gd name="connsiteY2" fmla="*/ 337035 h 409425"/>
              <a:gd name="connsiteX3" fmla="*/ 3067957 w 12057380"/>
              <a:gd name="connsiteY3" fmla="*/ 278795 h 409425"/>
              <a:gd name="connsiteX4" fmla="*/ 4561114 w 12057380"/>
              <a:gd name="connsiteY4" fmla="*/ 110975 h 409425"/>
              <a:gd name="connsiteX5" fmla="*/ 5807528 w 12057380"/>
              <a:gd name="connsiteY5" fmla="*/ 46205 h 409425"/>
              <a:gd name="connsiteX6" fmla="*/ 6721020 w 12057380"/>
              <a:gd name="connsiteY6" fmla="*/ 142725 h 409425"/>
              <a:gd name="connsiteX7" fmla="*/ 7572829 w 12057380"/>
              <a:gd name="connsiteY7" fmla="*/ 98275 h 409425"/>
              <a:gd name="connsiteX8" fmla="*/ 8721814 w 12057380"/>
              <a:gd name="connsiteY8" fmla="*/ 231625 h 409425"/>
              <a:gd name="connsiteX9" fmla="*/ 12057380 w 12057380"/>
              <a:gd name="connsiteY9" fmla="*/ 307825 h 409425"/>
              <a:gd name="connsiteX0" fmla="*/ 0 w 12057380"/>
              <a:gd name="connsiteY0" fmla="*/ 409425 h 409425"/>
              <a:gd name="connsiteX1" fmla="*/ 1382485 w 12057380"/>
              <a:gd name="connsiteY1" fmla="*/ 168125 h 409425"/>
              <a:gd name="connsiteX2" fmla="*/ 2308678 w 12057380"/>
              <a:gd name="connsiteY2" fmla="*/ 337035 h 409425"/>
              <a:gd name="connsiteX3" fmla="*/ 3067957 w 12057380"/>
              <a:gd name="connsiteY3" fmla="*/ 278795 h 409425"/>
              <a:gd name="connsiteX4" fmla="*/ 4561114 w 12057380"/>
              <a:gd name="connsiteY4" fmla="*/ 110975 h 409425"/>
              <a:gd name="connsiteX5" fmla="*/ 5807528 w 12057380"/>
              <a:gd name="connsiteY5" fmla="*/ 187719 h 409425"/>
              <a:gd name="connsiteX6" fmla="*/ 6721020 w 12057380"/>
              <a:gd name="connsiteY6" fmla="*/ 142725 h 409425"/>
              <a:gd name="connsiteX7" fmla="*/ 7572829 w 12057380"/>
              <a:gd name="connsiteY7" fmla="*/ 98275 h 409425"/>
              <a:gd name="connsiteX8" fmla="*/ 8721814 w 12057380"/>
              <a:gd name="connsiteY8" fmla="*/ 231625 h 409425"/>
              <a:gd name="connsiteX9" fmla="*/ 12057380 w 12057380"/>
              <a:gd name="connsiteY9" fmla="*/ 307825 h 409425"/>
              <a:gd name="connsiteX0" fmla="*/ 0 w 12057380"/>
              <a:gd name="connsiteY0" fmla="*/ 409425 h 409425"/>
              <a:gd name="connsiteX1" fmla="*/ 1382485 w 12057380"/>
              <a:gd name="connsiteY1" fmla="*/ 168125 h 409425"/>
              <a:gd name="connsiteX2" fmla="*/ 2308678 w 12057380"/>
              <a:gd name="connsiteY2" fmla="*/ 337035 h 409425"/>
              <a:gd name="connsiteX3" fmla="*/ 3067957 w 12057380"/>
              <a:gd name="connsiteY3" fmla="*/ 278795 h 409425"/>
              <a:gd name="connsiteX4" fmla="*/ 4561114 w 12057380"/>
              <a:gd name="connsiteY4" fmla="*/ 263375 h 409425"/>
              <a:gd name="connsiteX5" fmla="*/ 5807528 w 12057380"/>
              <a:gd name="connsiteY5" fmla="*/ 187719 h 409425"/>
              <a:gd name="connsiteX6" fmla="*/ 6721020 w 12057380"/>
              <a:gd name="connsiteY6" fmla="*/ 142725 h 409425"/>
              <a:gd name="connsiteX7" fmla="*/ 7572829 w 12057380"/>
              <a:gd name="connsiteY7" fmla="*/ 98275 h 409425"/>
              <a:gd name="connsiteX8" fmla="*/ 8721814 w 12057380"/>
              <a:gd name="connsiteY8" fmla="*/ 231625 h 409425"/>
              <a:gd name="connsiteX9" fmla="*/ 12057380 w 12057380"/>
              <a:gd name="connsiteY9" fmla="*/ 307825 h 409425"/>
              <a:gd name="connsiteX0" fmla="*/ 0 w 12057380"/>
              <a:gd name="connsiteY0" fmla="*/ 409425 h 409425"/>
              <a:gd name="connsiteX1" fmla="*/ 1382485 w 12057380"/>
              <a:gd name="connsiteY1" fmla="*/ 168125 h 409425"/>
              <a:gd name="connsiteX2" fmla="*/ 2308678 w 12057380"/>
              <a:gd name="connsiteY2" fmla="*/ 337035 h 409425"/>
              <a:gd name="connsiteX3" fmla="*/ 3067957 w 12057380"/>
              <a:gd name="connsiteY3" fmla="*/ 278795 h 409425"/>
              <a:gd name="connsiteX4" fmla="*/ 4561114 w 12057380"/>
              <a:gd name="connsiteY4" fmla="*/ 263375 h 409425"/>
              <a:gd name="connsiteX5" fmla="*/ 5807528 w 12057380"/>
              <a:gd name="connsiteY5" fmla="*/ 187719 h 409425"/>
              <a:gd name="connsiteX6" fmla="*/ 6721020 w 12057380"/>
              <a:gd name="connsiteY6" fmla="*/ 142725 h 409425"/>
              <a:gd name="connsiteX7" fmla="*/ 7572829 w 12057380"/>
              <a:gd name="connsiteY7" fmla="*/ 98275 h 409425"/>
              <a:gd name="connsiteX8" fmla="*/ 8721814 w 12057380"/>
              <a:gd name="connsiteY8" fmla="*/ 231625 h 409425"/>
              <a:gd name="connsiteX9" fmla="*/ 12057380 w 12057380"/>
              <a:gd name="connsiteY9" fmla="*/ 307825 h 409425"/>
              <a:gd name="connsiteX0" fmla="*/ 0 w 12057380"/>
              <a:gd name="connsiteY0" fmla="*/ 409425 h 409425"/>
              <a:gd name="connsiteX1" fmla="*/ 1382485 w 12057380"/>
              <a:gd name="connsiteY1" fmla="*/ 168125 h 409425"/>
              <a:gd name="connsiteX2" fmla="*/ 2308678 w 12057380"/>
              <a:gd name="connsiteY2" fmla="*/ 337035 h 409425"/>
              <a:gd name="connsiteX3" fmla="*/ 3067957 w 12057380"/>
              <a:gd name="connsiteY3" fmla="*/ 278795 h 409425"/>
              <a:gd name="connsiteX4" fmla="*/ 4561114 w 12057380"/>
              <a:gd name="connsiteY4" fmla="*/ 263375 h 409425"/>
              <a:gd name="connsiteX5" fmla="*/ 5807528 w 12057380"/>
              <a:gd name="connsiteY5" fmla="*/ 187719 h 409425"/>
              <a:gd name="connsiteX6" fmla="*/ 6721020 w 12057380"/>
              <a:gd name="connsiteY6" fmla="*/ 142725 h 409425"/>
              <a:gd name="connsiteX7" fmla="*/ 7572829 w 12057380"/>
              <a:gd name="connsiteY7" fmla="*/ 98275 h 409425"/>
              <a:gd name="connsiteX8" fmla="*/ 8721814 w 12057380"/>
              <a:gd name="connsiteY8" fmla="*/ 231625 h 409425"/>
              <a:gd name="connsiteX9" fmla="*/ 12057380 w 12057380"/>
              <a:gd name="connsiteY9" fmla="*/ 307825 h 409425"/>
              <a:gd name="connsiteX0" fmla="*/ 0 w 12057380"/>
              <a:gd name="connsiteY0" fmla="*/ 409425 h 409425"/>
              <a:gd name="connsiteX1" fmla="*/ 1382485 w 12057380"/>
              <a:gd name="connsiteY1" fmla="*/ 168125 h 409425"/>
              <a:gd name="connsiteX2" fmla="*/ 2308678 w 12057380"/>
              <a:gd name="connsiteY2" fmla="*/ 337035 h 409425"/>
              <a:gd name="connsiteX3" fmla="*/ 3067957 w 12057380"/>
              <a:gd name="connsiteY3" fmla="*/ 278795 h 409425"/>
              <a:gd name="connsiteX4" fmla="*/ 4561114 w 12057380"/>
              <a:gd name="connsiteY4" fmla="*/ 263375 h 409425"/>
              <a:gd name="connsiteX5" fmla="*/ 5807528 w 12057380"/>
              <a:gd name="connsiteY5" fmla="*/ 187719 h 409425"/>
              <a:gd name="connsiteX6" fmla="*/ 6721020 w 12057380"/>
              <a:gd name="connsiteY6" fmla="*/ 142725 h 409425"/>
              <a:gd name="connsiteX7" fmla="*/ 7572829 w 12057380"/>
              <a:gd name="connsiteY7" fmla="*/ 98275 h 409425"/>
              <a:gd name="connsiteX8" fmla="*/ 8721814 w 12057380"/>
              <a:gd name="connsiteY8" fmla="*/ 231625 h 409425"/>
              <a:gd name="connsiteX9" fmla="*/ 12057380 w 12057380"/>
              <a:gd name="connsiteY9" fmla="*/ 307825 h 409425"/>
              <a:gd name="connsiteX0" fmla="*/ 0 w 12057380"/>
              <a:gd name="connsiteY0" fmla="*/ 311150 h 311150"/>
              <a:gd name="connsiteX1" fmla="*/ 1382485 w 12057380"/>
              <a:gd name="connsiteY1" fmla="*/ 69850 h 311150"/>
              <a:gd name="connsiteX2" fmla="*/ 2308678 w 12057380"/>
              <a:gd name="connsiteY2" fmla="*/ 238760 h 311150"/>
              <a:gd name="connsiteX3" fmla="*/ 3067957 w 12057380"/>
              <a:gd name="connsiteY3" fmla="*/ 180520 h 311150"/>
              <a:gd name="connsiteX4" fmla="*/ 4561114 w 12057380"/>
              <a:gd name="connsiteY4" fmla="*/ 165100 h 311150"/>
              <a:gd name="connsiteX5" fmla="*/ 5807528 w 12057380"/>
              <a:gd name="connsiteY5" fmla="*/ 89444 h 311150"/>
              <a:gd name="connsiteX6" fmla="*/ 6721020 w 12057380"/>
              <a:gd name="connsiteY6" fmla="*/ 44450 h 311150"/>
              <a:gd name="connsiteX7" fmla="*/ 7572829 w 12057380"/>
              <a:gd name="connsiteY7" fmla="*/ 0 h 311150"/>
              <a:gd name="connsiteX8" fmla="*/ 8721814 w 12057380"/>
              <a:gd name="connsiteY8" fmla="*/ 133350 h 311150"/>
              <a:gd name="connsiteX9" fmla="*/ 12057380 w 12057380"/>
              <a:gd name="connsiteY9" fmla="*/ 209550 h 311150"/>
              <a:gd name="connsiteX0" fmla="*/ 0 w 12057380"/>
              <a:gd name="connsiteY0" fmla="*/ 314476 h 314476"/>
              <a:gd name="connsiteX1" fmla="*/ 1382485 w 12057380"/>
              <a:gd name="connsiteY1" fmla="*/ 73176 h 314476"/>
              <a:gd name="connsiteX2" fmla="*/ 2308678 w 12057380"/>
              <a:gd name="connsiteY2" fmla="*/ 242086 h 314476"/>
              <a:gd name="connsiteX3" fmla="*/ 3067957 w 12057380"/>
              <a:gd name="connsiteY3" fmla="*/ 183846 h 314476"/>
              <a:gd name="connsiteX4" fmla="*/ 4561114 w 12057380"/>
              <a:gd name="connsiteY4" fmla="*/ 168426 h 314476"/>
              <a:gd name="connsiteX5" fmla="*/ 5807528 w 12057380"/>
              <a:gd name="connsiteY5" fmla="*/ 92770 h 314476"/>
              <a:gd name="connsiteX6" fmla="*/ 6721020 w 12057380"/>
              <a:gd name="connsiteY6" fmla="*/ 47776 h 314476"/>
              <a:gd name="connsiteX7" fmla="*/ 7572829 w 12057380"/>
              <a:gd name="connsiteY7" fmla="*/ 3326 h 314476"/>
              <a:gd name="connsiteX8" fmla="*/ 8721814 w 12057380"/>
              <a:gd name="connsiteY8" fmla="*/ 136676 h 314476"/>
              <a:gd name="connsiteX9" fmla="*/ 12057380 w 12057380"/>
              <a:gd name="connsiteY9" fmla="*/ 212876 h 314476"/>
              <a:gd name="connsiteX0" fmla="*/ 0 w 12057380"/>
              <a:gd name="connsiteY0" fmla="*/ 314476 h 314476"/>
              <a:gd name="connsiteX1" fmla="*/ 1382485 w 12057380"/>
              <a:gd name="connsiteY1" fmla="*/ 73176 h 314476"/>
              <a:gd name="connsiteX2" fmla="*/ 2308678 w 12057380"/>
              <a:gd name="connsiteY2" fmla="*/ 242086 h 314476"/>
              <a:gd name="connsiteX3" fmla="*/ 3067957 w 12057380"/>
              <a:gd name="connsiteY3" fmla="*/ 183846 h 314476"/>
              <a:gd name="connsiteX4" fmla="*/ 4561114 w 12057380"/>
              <a:gd name="connsiteY4" fmla="*/ 168426 h 314476"/>
              <a:gd name="connsiteX5" fmla="*/ 5807528 w 12057380"/>
              <a:gd name="connsiteY5" fmla="*/ 92770 h 314476"/>
              <a:gd name="connsiteX6" fmla="*/ 6721020 w 12057380"/>
              <a:gd name="connsiteY6" fmla="*/ 47776 h 314476"/>
              <a:gd name="connsiteX7" fmla="*/ 7572829 w 12057380"/>
              <a:gd name="connsiteY7" fmla="*/ 3326 h 314476"/>
              <a:gd name="connsiteX8" fmla="*/ 8721814 w 12057380"/>
              <a:gd name="connsiteY8" fmla="*/ 136676 h 314476"/>
              <a:gd name="connsiteX9" fmla="*/ 12057380 w 12057380"/>
              <a:gd name="connsiteY9" fmla="*/ 212876 h 314476"/>
              <a:gd name="connsiteX0" fmla="*/ 0 w 12057380"/>
              <a:gd name="connsiteY0" fmla="*/ 348947 h 348947"/>
              <a:gd name="connsiteX1" fmla="*/ 1382485 w 12057380"/>
              <a:gd name="connsiteY1" fmla="*/ 107647 h 348947"/>
              <a:gd name="connsiteX2" fmla="*/ 2308678 w 12057380"/>
              <a:gd name="connsiteY2" fmla="*/ 276557 h 348947"/>
              <a:gd name="connsiteX3" fmla="*/ 3067957 w 12057380"/>
              <a:gd name="connsiteY3" fmla="*/ 218317 h 348947"/>
              <a:gd name="connsiteX4" fmla="*/ 4561114 w 12057380"/>
              <a:gd name="connsiteY4" fmla="*/ 202897 h 348947"/>
              <a:gd name="connsiteX5" fmla="*/ 5807528 w 12057380"/>
              <a:gd name="connsiteY5" fmla="*/ 127241 h 348947"/>
              <a:gd name="connsiteX6" fmla="*/ 6721020 w 12057380"/>
              <a:gd name="connsiteY6" fmla="*/ 82247 h 348947"/>
              <a:gd name="connsiteX7" fmla="*/ 7572829 w 12057380"/>
              <a:gd name="connsiteY7" fmla="*/ 37797 h 348947"/>
              <a:gd name="connsiteX8" fmla="*/ 8721814 w 12057380"/>
              <a:gd name="connsiteY8" fmla="*/ 29633 h 348947"/>
              <a:gd name="connsiteX9" fmla="*/ 12057380 w 12057380"/>
              <a:gd name="connsiteY9" fmla="*/ 247347 h 348947"/>
              <a:gd name="connsiteX0" fmla="*/ 0 w 12057380"/>
              <a:gd name="connsiteY0" fmla="*/ 348947 h 348947"/>
              <a:gd name="connsiteX1" fmla="*/ 1382485 w 12057380"/>
              <a:gd name="connsiteY1" fmla="*/ 107647 h 348947"/>
              <a:gd name="connsiteX2" fmla="*/ 2308678 w 12057380"/>
              <a:gd name="connsiteY2" fmla="*/ 276557 h 348947"/>
              <a:gd name="connsiteX3" fmla="*/ 3067957 w 12057380"/>
              <a:gd name="connsiteY3" fmla="*/ 218317 h 348947"/>
              <a:gd name="connsiteX4" fmla="*/ 4561114 w 12057380"/>
              <a:gd name="connsiteY4" fmla="*/ 202897 h 348947"/>
              <a:gd name="connsiteX5" fmla="*/ 5807528 w 12057380"/>
              <a:gd name="connsiteY5" fmla="*/ 127241 h 348947"/>
              <a:gd name="connsiteX6" fmla="*/ 6721020 w 12057380"/>
              <a:gd name="connsiteY6" fmla="*/ 82247 h 348947"/>
              <a:gd name="connsiteX7" fmla="*/ 7572829 w 12057380"/>
              <a:gd name="connsiteY7" fmla="*/ 37797 h 348947"/>
              <a:gd name="connsiteX8" fmla="*/ 8721814 w 12057380"/>
              <a:gd name="connsiteY8" fmla="*/ 29633 h 348947"/>
              <a:gd name="connsiteX9" fmla="*/ 12057380 w 12057380"/>
              <a:gd name="connsiteY9" fmla="*/ 247347 h 348947"/>
              <a:gd name="connsiteX0" fmla="*/ 0 w 12057380"/>
              <a:gd name="connsiteY0" fmla="*/ 425147 h 425147"/>
              <a:gd name="connsiteX1" fmla="*/ 1382485 w 12057380"/>
              <a:gd name="connsiteY1" fmla="*/ 183847 h 425147"/>
              <a:gd name="connsiteX2" fmla="*/ 2308678 w 12057380"/>
              <a:gd name="connsiteY2" fmla="*/ 352757 h 425147"/>
              <a:gd name="connsiteX3" fmla="*/ 3067957 w 12057380"/>
              <a:gd name="connsiteY3" fmla="*/ 294517 h 425147"/>
              <a:gd name="connsiteX4" fmla="*/ 4561114 w 12057380"/>
              <a:gd name="connsiteY4" fmla="*/ 279097 h 425147"/>
              <a:gd name="connsiteX5" fmla="*/ 5807528 w 12057380"/>
              <a:gd name="connsiteY5" fmla="*/ 203441 h 425147"/>
              <a:gd name="connsiteX6" fmla="*/ 6721020 w 12057380"/>
              <a:gd name="connsiteY6" fmla="*/ 158447 h 425147"/>
              <a:gd name="connsiteX7" fmla="*/ 7572829 w 12057380"/>
              <a:gd name="connsiteY7" fmla="*/ 113997 h 425147"/>
              <a:gd name="connsiteX8" fmla="*/ 8721814 w 12057380"/>
              <a:gd name="connsiteY8" fmla="*/ 105833 h 425147"/>
              <a:gd name="connsiteX9" fmla="*/ 12057380 w 12057380"/>
              <a:gd name="connsiteY9" fmla="*/ 323547 h 425147"/>
              <a:gd name="connsiteX0" fmla="*/ 0 w 12057380"/>
              <a:gd name="connsiteY0" fmla="*/ 314476 h 314476"/>
              <a:gd name="connsiteX1" fmla="*/ 1382485 w 12057380"/>
              <a:gd name="connsiteY1" fmla="*/ 73176 h 314476"/>
              <a:gd name="connsiteX2" fmla="*/ 2308678 w 12057380"/>
              <a:gd name="connsiteY2" fmla="*/ 242086 h 314476"/>
              <a:gd name="connsiteX3" fmla="*/ 3067957 w 12057380"/>
              <a:gd name="connsiteY3" fmla="*/ 183846 h 314476"/>
              <a:gd name="connsiteX4" fmla="*/ 4561114 w 12057380"/>
              <a:gd name="connsiteY4" fmla="*/ 168426 h 314476"/>
              <a:gd name="connsiteX5" fmla="*/ 5807528 w 12057380"/>
              <a:gd name="connsiteY5" fmla="*/ 92770 h 314476"/>
              <a:gd name="connsiteX6" fmla="*/ 6721020 w 12057380"/>
              <a:gd name="connsiteY6" fmla="*/ 47776 h 314476"/>
              <a:gd name="connsiteX7" fmla="*/ 7572829 w 12057380"/>
              <a:gd name="connsiteY7" fmla="*/ 3326 h 314476"/>
              <a:gd name="connsiteX8" fmla="*/ 8721814 w 12057380"/>
              <a:gd name="connsiteY8" fmla="*/ 136676 h 314476"/>
              <a:gd name="connsiteX9" fmla="*/ 12057380 w 12057380"/>
              <a:gd name="connsiteY9" fmla="*/ 212876 h 314476"/>
              <a:gd name="connsiteX0" fmla="*/ 0 w 12057380"/>
              <a:gd name="connsiteY0" fmla="*/ 333096 h 333096"/>
              <a:gd name="connsiteX1" fmla="*/ 1382485 w 12057380"/>
              <a:gd name="connsiteY1" fmla="*/ 91796 h 333096"/>
              <a:gd name="connsiteX2" fmla="*/ 2308678 w 12057380"/>
              <a:gd name="connsiteY2" fmla="*/ 260706 h 333096"/>
              <a:gd name="connsiteX3" fmla="*/ 3067957 w 12057380"/>
              <a:gd name="connsiteY3" fmla="*/ 202466 h 333096"/>
              <a:gd name="connsiteX4" fmla="*/ 4561114 w 12057380"/>
              <a:gd name="connsiteY4" fmla="*/ 187046 h 333096"/>
              <a:gd name="connsiteX5" fmla="*/ 5807528 w 12057380"/>
              <a:gd name="connsiteY5" fmla="*/ 111390 h 333096"/>
              <a:gd name="connsiteX6" fmla="*/ 6721020 w 12057380"/>
              <a:gd name="connsiteY6" fmla="*/ 66396 h 333096"/>
              <a:gd name="connsiteX7" fmla="*/ 7572829 w 12057380"/>
              <a:gd name="connsiteY7" fmla="*/ 21946 h 333096"/>
              <a:gd name="connsiteX8" fmla="*/ 8721814 w 12057380"/>
              <a:gd name="connsiteY8" fmla="*/ 155296 h 333096"/>
              <a:gd name="connsiteX9" fmla="*/ 10186537 w 12057380"/>
              <a:gd name="connsiteY9" fmla="*/ 12700 h 333096"/>
              <a:gd name="connsiteX10" fmla="*/ 12057380 w 12057380"/>
              <a:gd name="connsiteY10" fmla="*/ 231496 h 333096"/>
              <a:gd name="connsiteX0" fmla="*/ 0 w 12057380"/>
              <a:gd name="connsiteY0" fmla="*/ 333096 h 333096"/>
              <a:gd name="connsiteX1" fmla="*/ 1382485 w 12057380"/>
              <a:gd name="connsiteY1" fmla="*/ 91796 h 333096"/>
              <a:gd name="connsiteX2" fmla="*/ 2308678 w 12057380"/>
              <a:gd name="connsiteY2" fmla="*/ 260706 h 333096"/>
              <a:gd name="connsiteX3" fmla="*/ 3067957 w 12057380"/>
              <a:gd name="connsiteY3" fmla="*/ 202466 h 333096"/>
              <a:gd name="connsiteX4" fmla="*/ 4561114 w 12057380"/>
              <a:gd name="connsiteY4" fmla="*/ 187046 h 333096"/>
              <a:gd name="connsiteX5" fmla="*/ 5807528 w 12057380"/>
              <a:gd name="connsiteY5" fmla="*/ 111390 h 333096"/>
              <a:gd name="connsiteX6" fmla="*/ 6721020 w 12057380"/>
              <a:gd name="connsiteY6" fmla="*/ 66396 h 333096"/>
              <a:gd name="connsiteX7" fmla="*/ 7572829 w 12057380"/>
              <a:gd name="connsiteY7" fmla="*/ 21946 h 333096"/>
              <a:gd name="connsiteX8" fmla="*/ 8721814 w 12057380"/>
              <a:gd name="connsiteY8" fmla="*/ 155296 h 333096"/>
              <a:gd name="connsiteX9" fmla="*/ 10186537 w 12057380"/>
              <a:gd name="connsiteY9" fmla="*/ 12700 h 333096"/>
              <a:gd name="connsiteX10" fmla="*/ 12057380 w 12057380"/>
              <a:gd name="connsiteY10" fmla="*/ 231496 h 333096"/>
              <a:gd name="connsiteX0" fmla="*/ 0 w 12057380"/>
              <a:gd name="connsiteY0" fmla="*/ 485496 h 485496"/>
              <a:gd name="connsiteX1" fmla="*/ 1382485 w 12057380"/>
              <a:gd name="connsiteY1" fmla="*/ 244196 h 485496"/>
              <a:gd name="connsiteX2" fmla="*/ 2308678 w 12057380"/>
              <a:gd name="connsiteY2" fmla="*/ 413106 h 485496"/>
              <a:gd name="connsiteX3" fmla="*/ 3067957 w 12057380"/>
              <a:gd name="connsiteY3" fmla="*/ 354866 h 485496"/>
              <a:gd name="connsiteX4" fmla="*/ 4561114 w 12057380"/>
              <a:gd name="connsiteY4" fmla="*/ 339446 h 485496"/>
              <a:gd name="connsiteX5" fmla="*/ 5807528 w 12057380"/>
              <a:gd name="connsiteY5" fmla="*/ 263790 h 485496"/>
              <a:gd name="connsiteX6" fmla="*/ 6721020 w 12057380"/>
              <a:gd name="connsiteY6" fmla="*/ 218796 h 485496"/>
              <a:gd name="connsiteX7" fmla="*/ 7572829 w 12057380"/>
              <a:gd name="connsiteY7" fmla="*/ 174346 h 485496"/>
              <a:gd name="connsiteX8" fmla="*/ 8721814 w 12057380"/>
              <a:gd name="connsiteY8" fmla="*/ 307696 h 485496"/>
              <a:gd name="connsiteX9" fmla="*/ 10186537 w 12057380"/>
              <a:gd name="connsiteY9" fmla="*/ 165100 h 485496"/>
              <a:gd name="connsiteX10" fmla="*/ 12057380 w 12057380"/>
              <a:gd name="connsiteY10" fmla="*/ 383896 h 485496"/>
              <a:gd name="connsiteX0" fmla="*/ 0 w 12057380"/>
              <a:gd name="connsiteY0" fmla="*/ 343982 h 417285"/>
              <a:gd name="connsiteX1" fmla="*/ 1382485 w 12057380"/>
              <a:gd name="connsiteY1" fmla="*/ 102682 h 417285"/>
              <a:gd name="connsiteX2" fmla="*/ 2308678 w 12057380"/>
              <a:gd name="connsiteY2" fmla="*/ 271592 h 417285"/>
              <a:gd name="connsiteX3" fmla="*/ 3067957 w 12057380"/>
              <a:gd name="connsiteY3" fmla="*/ 213352 h 417285"/>
              <a:gd name="connsiteX4" fmla="*/ 4561114 w 12057380"/>
              <a:gd name="connsiteY4" fmla="*/ 197932 h 417285"/>
              <a:gd name="connsiteX5" fmla="*/ 5807528 w 12057380"/>
              <a:gd name="connsiteY5" fmla="*/ 122276 h 417285"/>
              <a:gd name="connsiteX6" fmla="*/ 6721020 w 12057380"/>
              <a:gd name="connsiteY6" fmla="*/ 77282 h 417285"/>
              <a:gd name="connsiteX7" fmla="*/ 7572829 w 12057380"/>
              <a:gd name="connsiteY7" fmla="*/ 32832 h 417285"/>
              <a:gd name="connsiteX8" fmla="*/ 8721814 w 12057380"/>
              <a:gd name="connsiteY8" fmla="*/ 166182 h 417285"/>
              <a:gd name="connsiteX9" fmla="*/ 10186537 w 12057380"/>
              <a:gd name="connsiteY9" fmla="*/ 165100 h 417285"/>
              <a:gd name="connsiteX10" fmla="*/ 12057380 w 12057380"/>
              <a:gd name="connsiteY10" fmla="*/ 242382 h 417285"/>
              <a:gd name="connsiteX0" fmla="*/ 0 w 12057380"/>
              <a:gd name="connsiteY0" fmla="*/ 409296 h 482599"/>
              <a:gd name="connsiteX1" fmla="*/ 1382485 w 12057380"/>
              <a:gd name="connsiteY1" fmla="*/ 167996 h 482599"/>
              <a:gd name="connsiteX2" fmla="*/ 2308678 w 12057380"/>
              <a:gd name="connsiteY2" fmla="*/ 336906 h 482599"/>
              <a:gd name="connsiteX3" fmla="*/ 3067957 w 12057380"/>
              <a:gd name="connsiteY3" fmla="*/ 278666 h 482599"/>
              <a:gd name="connsiteX4" fmla="*/ 4561114 w 12057380"/>
              <a:gd name="connsiteY4" fmla="*/ 263246 h 482599"/>
              <a:gd name="connsiteX5" fmla="*/ 5807528 w 12057380"/>
              <a:gd name="connsiteY5" fmla="*/ 187590 h 482599"/>
              <a:gd name="connsiteX6" fmla="*/ 6721020 w 12057380"/>
              <a:gd name="connsiteY6" fmla="*/ 142596 h 482599"/>
              <a:gd name="connsiteX7" fmla="*/ 7572829 w 12057380"/>
              <a:gd name="connsiteY7" fmla="*/ 98146 h 482599"/>
              <a:gd name="connsiteX8" fmla="*/ 8721814 w 12057380"/>
              <a:gd name="connsiteY8" fmla="*/ 231496 h 482599"/>
              <a:gd name="connsiteX9" fmla="*/ 10186537 w 12057380"/>
              <a:gd name="connsiteY9" fmla="*/ 230414 h 482599"/>
              <a:gd name="connsiteX10" fmla="*/ 12057380 w 12057380"/>
              <a:gd name="connsiteY10" fmla="*/ 307696 h 482599"/>
              <a:gd name="connsiteX0" fmla="*/ 0 w 12057380"/>
              <a:gd name="connsiteY0" fmla="*/ 409296 h 482599"/>
              <a:gd name="connsiteX1" fmla="*/ 1382485 w 12057380"/>
              <a:gd name="connsiteY1" fmla="*/ 167996 h 482599"/>
              <a:gd name="connsiteX2" fmla="*/ 2308678 w 12057380"/>
              <a:gd name="connsiteY2" fmla="*/ 336906 h 482599"/>
              <a:gd name="connsiteX3" fmla="*/ 3067957 w 12057380"/>
              <a:gd name="connsiteY3" fmla="*/ 278666 h 482599"/>
              <a:gd name="connsiteX4" fmla="*/ 4561114 w 12057380"/>
              <a:gd name="connsiteY4" fmla="*/ 263246 h 482599"/>
              <a:gd name="connsiteX5" fmla="*/ 5807528 w 12057380"/>
              <a:gd name="connsiteY5" fmla="*/ 187590 h 482599"/>
              <a:gd name="connsiteX6" fmla="*/ 6721020 w 12057380"/>
              <a:gd name="connsiteY6" fmla="*/ 142596 h 482599"/>
              <a:gd name="connsiteX7" fmla="*/ 7572829 w 12057380"/>
              <a:gd name="connsiteY7" fmla="*/ 98146 h 482599"/>
              <a:gd name="connsiteX8" fmla="*/ 8721814 w 12057380"/>
              <a:gd name="connsiteY8" fmla="*/ 231496 h 482599"/>
              <a:gd name="connsiteX9" fmla="*/ 10186537 w 12057380"/>
              <a:gd name="connsiteY9" fmla="*/ 230414 h 482599"/>
              <a:gd name="connsiteX10" fmla="*/ 12057380 w 12057380"/>
              <a:gd name="connsiteY10" fmla="*/ 307696 h 482599"/>
              <a:gd name="connsiteX0" fmla="*/ 0 w 12057380"/>
              <a:gd name="connsiteY0" fmla="*/ 409296 h 482599"/>
              <a:gd name="connsiteX1" fmla="*/ 1382485 w 12057380"/>
              <a:gd name="connsiteY1" fmla="*/ 167996 h 482599"/>
              <a:gd name="connsiteX2" fmla="*/ 2308678 w 12057380"/>
              <a:gd name="connsiteY2" fmla="*/ 336906 h 482599"/>
              <a:gd name="connsiteX3" fmla="*/ 3067957 w 12057380"/>
              <a:gd name="connsiteY3" fmla="*/ 278666 h 482599"/>
              <a:gd name="connsiteX4" fmla="*/ 4561114 w 12057380"/>
              <a:gd name="connsiteY4" fmla="*/ 263246 h 482599"/>
              <a:gd name="connsiteX5" fmla="*/ 5807528 w 12057380"/>
              <a:gd name="connsiteY5" fmla="*/ 187590 h 482599"/>
              <a:gd name="connsiteX6" fmla="*/ 6721020 w 12057380"/>
              <a:gd name="connsiteY6" fmla="*/ 142596 h 482599"/>
              <a:gd name="connsiteX7" fmla="*/ 7572829 w 12057380"/>
              <a:gd name="connsiteY7" fmla="*/ 98146 h 482599"/>
              <a:gd name="connsiteX8" fmla="*/ 8721814 w 12057380"/>
              <a:gd name="connsiteY8" fmla="*/ 231496 h 482599"/>
              <a:gd name="connsiteX9" fmla="*/ 10186537 w 12057380"/>
              <a:gd name="connsiteY9" fmla="*/ 230414 h 482599"/>
              <a:gd name="connsiteX10" fmla="*/ 12057380 w 12057380"/>
              <a:gd name="connsiteY10" fmla="*/ 307696 h 482599"/>
              <a:gd name="connsiteX0" fmla="*/ 0 w 13581380"/>
              <a:gd name="connsiteY0" fmla="*/ 409296 h 482599"/>
              <a:gd name="connsiteX1" fmla="*/ 1382485 w 13581380"/>
              <a:gd name="connsiteY1" fmla="*/ 167996 h 482599"/>
              <a:gd name="connsiteX2" fmla="*/ 2308678 w 13581380"/>
              <a:gd name="connsiteY2" fmla="*/ 336906 h 482599"/>
              <a:gd name="connsiteX3" fmla="*/ 3067957 w 13581380"/>
              <a:gd name="connsiteY3" fmla="*/ 278666 h 482599"/>
              <a:gd name="connsiteX4" fmla="*/ 4561114 w 13581380"/>
              <a:gd name="connsiteY4" fmla="*/ 263246 h 482599"/>
              <a:gd name="connsiteX5" fmla="*/ 5807528 w 13581380"/>
              <a:gd name="connsiteY5" fmla="*/ 187590 h 482599"/>
              <a:gd name="connsiteX6" fmla="*/ 6721020 w 13581380"/>
              <a:gd name="connsiteY6" fmla="*/ 142596 h 482599"/>
              <a:gd name="connsiteX7" fmla="*/ 7572829 w 13581380"/>
              <a:gd name="connsiteY7" fmla="*/ 98146 h 482599"/>
              <a:gd name="connsiteX8" fmla="*/ 8721814 w 13581380"/>
              <a:gd name="connsiteY8" fmla="*/ 231496 h 482599"/>
              <a:gd name="connsiteX9" fmla="*/ 10186537 w 13581380"/>
              <a:gd name="connsiteY9" fmla="*/ 230414 h 482599"/>
              <a:gd name="connsiteX10" fmla="*/ 13581380 w 13581380"/>
              <a:gd name="connsiteY10" fmla="*/ 133525 h 482599"/>
              <a:gd name="connsiteX0" fmla="*/ 0 w 13581380"/>
              <a:gd name="connsiteY0" fmla="*/ 409296 h 438597"/>
              <a:gd name="connsiteX1" fmla="*/ 1382485 w 13581380"/>
              <a:gd name="connsiteY1" fmla="*/ 167996 h 438597"/>
              <a:gd name="connsiteX2" fmla="*/ 2308678 w 13581380"/>
              <a:gd name="connsiteY2" fmla="*/ 336906 h 438597"/>
              <a:gd name="connsiteX3" fmla="*/ 3067957 w 13581380"/>
              <a:gd name="connsiteY3" fmla="*/ 278666 h 438597"/>
              <a:gd name="connsiteX4" fmla="*/ 4561114 w 13581380"/>
              <a:gd name="connsiteY4" fmla="*/ 263246 h 438597"/>
              <a:gd name="connsiteX5" fmla="*/ 5807528 w 13581380"/>
              <a:gd name="connsiteY5" fmla="*/ 187590 h 438597"/>
              <a:gd name="connsiteX6" fmla="*/ 6721020 w 13581380"/>
              <a:gd name="connsiteY6" fmla="*/ 142596 h 438597"/>
              <a:gd name="connsiteX7" fmla="*/ 7572829 w 13581380"/>
              <a:gd name="connsiteY7" fmla="*/ 98146 h 438597"/>
              <a:gd name="connsiteX8" fmla="*/ 8721814 w 13581380"/>
              <a:gd name="connsiteY8" fmla="*/ 231496 h 438597"/>
              <a:gd name="connsiteX9" fmla="*/ 10186537 w 13581380"/>
              <a:gd name="connsiteY9" fmla="*/ 230414 h 438597"/>
              <a:gd name="connsiteX10" fmla="*/ 12015337 w 13581380"/>
              <a:gd name="connsiteY10" fmla="*/ 67128 h 438597"/>
              <a:gd name="connsiteX11" fmla="*/ 13581380 w 13581380"/>
              <a:gd name="connsiteY11" fmla="*/ 133525 h 438597"/>
              <a:gd name="connsiteX0" fmla="*/ 0 w 13581380"/>
              <a:gd name="connsiteY0" fmla="*/ 409296 h 438597"/>
              <a:gd name="connsiteX1" fmla="*/ 1382485 w 13581380"/>
              <a:gd name="connsiteY1" fmla="*/ 167996 h 438597"/>
              <a:gd name="connsiteX2" fmla="*/ 2308678 w 13581380"/>
              <a:gd name="connsiteY2" fmla="*/ 336906 h 438597"/>
              <a:gd name="connsiteX3" fmla="*/ 3067957 w 13581380"/>
              <a:gd name="connsiteY3" fmla="*/ 278666 h 438597"/>
              <a:gd name="connsiteX4" fmla="*/ 4561114 w 13581380"/>
              <a:gd name="connsiteY4" fmla="*/ 263246 h 438597"/>
              <a:gd name="connsiteX5" fmla="*/ 5807528 w 13581380"/>
              <a:gd name="connsiteY5" fmla="*/ 187590 h 438597"/>
              <a:gd name="connsiteX6" fmla="*/ 6721020 w 13581380"/>
              <a:gd name="connsiteY6" fmla="*/ 142596 h 438597"/>
              <a:gd name="connsiteX7" fmla="*/ 7572829 w 13581380"/>
              <a:gd name="connsiteY7" fmla="*/ 98146 h 438597"/>
              <a:gd name="connsiteX8" fmla="*/ 8721814 w 13581380"/>
              <a:gd name="connsiteY8" fmla="*/ 231496 h 438597"/>
              <a:gd name="connsiteX9" fmla="*/ 10186537 w 13581380"/>
              <a:gd name="connsiteY9" fmla="*/ 230414 h 438597"/>
              <a:gd name="connsiteX10" fmla="*/ 12015337 w 13581380"/>
              <a:gd name="connsiteY10" fmla="*/ 67128 h 438597"/>
              <a:gd name="connsiteX11" fmla="*/ 13581380 w 13581380"/>
              <a:gd name="connsiteY11" fmla="*/ 133525 h 438597"/>
              <a:gd name="connsiteX0" fmla="*/ 0 w 13581380"/>
              <a:gd name="connsiteY0" fmla="*/ 489305 h 518606"/>
              <a:gd name="connsiteX1" fmla="*/ 1382485 w 13581380"/>
              <a:gd name="connsiteY1" fmla="*/ 248005 h 518606"/>
              <a:gd name="connsiteX2" fmla="*/ 2308678 w 13581380"/>
              <a:gd name="connsiteY2" fmla="*/ 416915 h 518606"/>
              <a:gd name="connsiteX3" fmla="*/ 3067957 w 13581380"/>
              <a:gd name="connsiteY3" fmla="*/ 358675 h 518606"/>
              <a:gd name="connsiteX4" fmla="*/ 4561114 w 13581380"/>
              <a:gd name="connsiteY4" fmla="*/ 343255 h 518606"/>
              <a:gd name="connsiteX5" fmla="*/ 5807528 w 13581380"/>
              <a:gd name="connsiteY5" fmla="*/ 267599 h 518606"/>
              <a:gd name="connsiteX6" fmla="*/ 6721020 w 13581380"/>
              <a:gd name="connsiteY6" fmla="*/ 222605 h 518606"/>
              <a:gd name="connsiteX7" fmla="*/ 7572829 w 13581380"/>
              <a:gd name="connsiteY7" fmla="*/ 178155 h 518606"/>
              <a:gd name="connsiteX8" fmla="*/ 8721814 w 13581380"/>
              <a:gd name="connsiteY8" fmla="*/ 311505 h 518606"/>
              <a:gd name="connsiteX9" fmla="*/ 10186537 w 13581380"/>
              <a:gd name="connsiteY9" fmla="*/ 310423 h 518606"/>
              <a:gd name="connsiteX10" fmla="*/ 12015337 w 13581380"/>
              <a:gd name="connsiteY10" fmla="*/ 147137 h 518606"/>
              <a:gd name="connsiteX11" fmla="*/ 13581380 w 13581380"/>
              <a:gd name="connsiteY11" fmla="*/ 213534 h 518606"/>
              <a:gd name="connsiteX0" fmla="*/ 0 w 13581380"/>
              <a:gd name="connsiteY0" fmla="*/ 489305 h 518606"/>
              <a:gd name="connsiteX1" fmla="*/ 1382485 w 13581380"/>
              <a:gd name="connsiteY1" fmla="*/ 248005 h 518606"/>
              <a:gd name="connsiteX2" fmla="*/ 2308678 w 13581380"/>
              <a:gd name="connsiteY2" fmla="*/ 416915 h 518606"/>
              <a:gd name="connsiteX3" fmla="*/ 3067957 w 13581380"/>
              <a:gd name="connsiteY3" fmla="*/ 358675 h 518606"/>
              <a:gd name="connsiteX4" fmla="*/ 4561114 w 13581380"/>
              <a:gd name="connsiteY4" fmla="*/ 343255 h 518606"/>
              <a:gd name="connsiteX5" fmla="*/ 5807528 w 13581380"/>
              <a:gd name="connsiteY5" fmla="*/ 267599 h 518606"/>
              <a:gd name="connsiteX6" fmla="*/ 6721020 w 13581380"/>
              <a:gd name="connsiteY6" fmla="*/ 222605 h 518606"/>
              <a:gd name="connsiteX7" fmla="*/ 7572829 w 13581380"/>
              <a:gd name="connsiteY7" fmla="*/ 178155 h 518606"/>
              <a:gd name="connsiteX8" fmla="*/ 8721814 w 13581380"/>
              <a:gd name="connsiteY8" fmla="*/ 311505 h 518606"/>
              <a:gd name="connsiteX9" fmla="*/ 10186537 w 13581380"/>
              <a:gd name="connsiteY9" fmla="*/ 310423 h 518606"/>
              <a:gd name="connsiteX10" fmla="*/ 12015337 w 13581380"/>
              <a:gd name="connsiteY10" fmla="*/ 147137 h 518606"/>
              <a:gd name="connsiteX11" fmla="*/ 13581380 w 13581380"/>
              <a:gd name="connsiteY11" fmla="*/ 213534 h 518606"/>
              <a:gd name="connsiteX0" fmla="*/ 0 w 13581380"/>
              <a:gd name="connsiteY0" fmla="*/ 489305 h 518606"/>
              <a:gd name="connsiteX1" fmla="*/ 1382485 w 13581380"/>
              <a:gd name="connsiteY1" fmla="*/ 248005 h 518606"/>
              <a:gd name="connsiteX2" fmla="*/ 2308678 w 13581380"/>
              <a:gd name="connsiteY2" fmla="*/ 416915 h 518606"/>
              <a:gd name="connsiteX3" fmla="*/ 3067957 w 13581380"/>
              <a:gd name="connsiteY3" fmla="*/ 358675 h 518606"/>
              <a:gd name="connsiteX4" fmla="*/ 4561114 w 13581380"/>
              <a:gd name="connsiteY4" fmla="*/ 343255 h 518606"/>
              <a:gd name="connsiteX5" fmla="*/ 5807528 w 13581380"/>
              <a:gd name="connsiteY5" fmla="*/ 267599 h 518606"/>
              <a:gd name="connsiteX6" fmla="*/ 6721020 w 13581380"/>
              <a:gd name="connsiteY6" fmla="*/ 222605 h 518606"/>
              <a:gd name="connsiteX7" fmla="*/ 7572829 w 13581380"/>
              <a:gd name="connsiteY7" fmla="*/ 178155 h 518606"/>
              <a:gd name="connsiteX8" fmla="*/ 8721814 w 13581380"/>
              <a:gd name="connsiteY8" fmla="*/ 311505 h 518606"/>
              <a:gd name="connsiteX9" fmla="*/ 10186537 w 13581380"/>
              <a:gd name="connsiteY9" fmla="*/ 310423 h 518606"/>
              <a:gd name="connsiteX10" fmla="*/ 12015337 w 13581380"/>
              <a:gd name="connsiteY10" fmla="*/ 147137 h 518606"/>
              <a:gd name="connsiteX11" fmla="*/ 13581380 w 13581380"/>
              <a:gd name="connsiteY11" fmla="*/ 213534 h 518606"/>
              <a:gd name="connsiteX0" fmla="*/ 0 w 13581380"/>
              <a:gd name="connsiteY0" fmla="*/ 489305 h 598713"/>
              <a:gd name="connsiteX1" fmla="*/ 1382485 w 13581380"/>
              <a:gd name="connsiteY1" fmla="*/ 248005 h 598713"/>
              <a:gd name="connsiteX2" fmla="*/ 2308678 w 13581380"/>
              <a:gd name="connsiteY2" fmla="*/ 416915 h 598713"/>
              <a:gd name="connsiteX3" fmla="*/ 3067957 w 13581380"/>
              <a:gd name="connsiteY3" fmla="*/ 358675 h 598713"/>
              <a:gd name="connsiteX4" fmla="*/ 4561114 w 13581380"/>
              <a:gd name="connsiteY4" fmla="*/ 343255 h 598713"/>
              <a:gd name="connsiteX5" fmla="*/ 5807528 w 13581380"/>
              <a:gd name="connsiteY5" fmla="*/ 267599 h 598713"/>
              <a:gd name="connsiteX6" fmla="*/ 6721020 w 13581380"/>
              <a:gd name="connsiteY6" fmla="*/ 222605 h 598713"/>
              <a:gd name="connsiteX7" fmla="*/ 7572829 w 13581380"/>
              <a:gd name="connsiteY7" fmla="*/ 178155 h 598713"/>
              <a:gd name="connsiteX8" fmla="*/ 8721814 w 13581380"/>
              <a:gd name="connsiteY8" fmla="*/ 311505 h 598713"/>
              <a:gd name="connsiteX9" fmla="*/ 10186537 w 13581380"/>
              <a:gd name="connsiteY9" fmla="*/ 310423 h 598713"/>
              <a:gd name="connsiteX10" fmla="*/ 12015337 w 13581380"/>
              <a:gd name="connsiteY10" fmla="*/ 147137 h 598713"/>
              <a:gd name="connsiteX11" fmla="*/ 13581380 w 13581380"/>
              <a:gd name="connsiteY11" fmla="*/ 213534 h 59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581380" h="598713">
                <a:moveTo>
                  <a:pt x="0" y="489305"/>
                </a:moveTo>
                <a:cubicBezTo>
                  <a:pt x="699710" y="449088"/>
                  <a:pt x="997705" y="260070"/>
                  <a:pt x="1382485" y="248005"/>
                </a:cubicBezTo>
                <a:cubicBezTo>
                  <a:pt x="1767265" y="235940"/>
                  <a:pt x="2027766" y="398470"/>
                  <a:pt x="2308678" y="416915"/>
                </a:cubicBezTo>
                <a:cubicBezTo>
                  <a:pt x="2589590" y="435360"/>
                  <a:pt x="2692551" y="370952"/>
                  <a:pt x="3067957" y="358675"/>
                </a:cubicBezTo>
                <a:cubicBezTo>
                  <a:pt x="3443363" y="346398"/>
                  <a:pt x="4104519" y="358434"/>
                  <a:pt x="4561114" y="343255"/>
                </a:cubicBezTo>
                <a:cubicBezTo>
                  <a:pt x="5017709" y="328076"/>
                  <a:pt x="5279902" y="306938"/>
                  <a:pt x="5807528" y="267599"/>
                </a:cubicBezTo>
                <a:lnTo>
                  <a:pt x="6721020" y="222605"/>
                </a:lnTo>
                <a:cubicBezTo>
                  <a:pt x="6997093" y="229107"/>
                  <a:pt x="7222672" y="188738"/>
                  <a:pt x="7572829" y="178155"/>
                </a:cubicBezTo>
                <a:cubicBezTo>
                  <a:pt x="7797800" y="174829"/>
                  <a:pt x="8574857" y="205672"/>
                  <a:pt x="8721814" y="311505"/>
                </a:cubicBezTo>
                <a:cubicBezTo>
                  <a:pt x="9005032" y="518606"/>
                  <a:pt x="9870096" y="80009"/>
                  <a:pt x="10186537" y="310423"/>
                </a:cubicBezTo>
                <a:cubicBezTo>
                  <a:pt x="10572171" y="598713"/>
                  <a:pt x="11634587" y="0"/>
                  <a:pt x="12015337" y="147137"/>
                </a:cubicBezTo>
                <a:cubicBezTo>
                  <a:pt x="12581144" y="359589"/>
                  <a:pt x="13320373" y="235125"/>
                  <a:pt x="13581380" y="213534"/>
                </a:cubicBez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1" name="Straight Connector 10"/>
          <p:cNvCxnSpPr/>
          <p:nvPr/>
        </p:nvCxnSpPr>
        <p:spPr bwMode="auto">
          <a:xfrm>
            <a:off x="-3402923" y="1735170"/>
            <a:ext cx="533400" cy="370115"/>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2" name="Straight Connector 11"/>
          <p:cNvCxnSpPr/>
          <p:nvPr/>
        </p:nvCxnSpPr>
        <p:spPr bwMode="auto">
          <a:xfrm rot="16200000" flipH="1">
            <a:off x="-3154251" y="1635499"/>
            <a:ext cx="516393" cy="423186"/>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4" name="Straight Connector 13"/>
          <p:cNvCxnSpPr/>
          <p:nvPr/>
        </p:nvCxnSpPr>
        <p:spPr bwMode="auto">
          <a:xfrm rot="5400000">
            <a:off x="4267173" y="2144450"/>
            <a:ext cx="500735" cy="108921"/>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8" name="Freeform 7"/>
          <p:cNvSpPr/>
          <p:nvPr/>
        </p:nvSpPr>
        <p:spPr bwMode="auto">
          <a:xfrm>
            <a:off x="-1488876" y="1748959"/>
            <a:ext cx="10984049" cy="1590946"/>
          </a:xfrm>
          <a:custGeom>
            <a:avLst/>
            <a:gdLst>
              <a:gd name="connsiteX0" fmla="*/ 0 w 4180114"/>
              <a:gd name="connsiteY0" fmla="*/ 0 h 1787072"/>
              <a:gd name="connsiteX1" fmla="*/ 43543 w 4180114"/>
              <a:gd name="connsiteY1" fmla="*/ 272143 h 1787072"/>
              <a:gd name="connsiteX2" fmla="*/ 185057 w 4180114"/>
              <a:gd name="connsiteY2" fmla="*/ 740229 h 1787072"/>
              <a:gd name="connsiteX3" fmla="*/ 381000 w 4180114"/>
              <a:gd name="connsiteY3" fmla="*/ 1077686 h 1787072"/>
              <a:gd name="connsiteX4" fmla="*/ 1001485 w 4180114"/>
              <a:gd name="connsiteY4" fmla="*/ 1480457 h 1787072"/>
              <a:gd name="connsiteX5" fmla="*/ 2209800 w 4180114"/>
              <a:gd name="connsiteY5" fmla="*/ 1763486 h 1787072"/>
              <a:gd name="connsiteX6" fmla="*/ 3788228 w 4180114"/>
              <a:gd name="connsiteY6" fmla="*/ 1621972 h 1787072"/>
              <a:gd name="connsiteX7" fmla="*/ 4180114 w 4180114"/>
              <a:gd name="connsiteY7" fmla="*/ 1545772 h 1787072"/>
              <a:gd name="connsiteX0" fmla="*/ 0 w 4180114"/>
              <a:gd name="connsiteY0" fmla="*/ 0 h 1787072"/>
              <a:gd name="connsiteX1" fmla="*/ 43543 w 4180114"/>
              <a:gd name="connsiteY1" fmla="*/ 272143 h 1787072"/>
              <a:gd name="connsiteX2" fmla="*/ 185057 w 4180114"/>
              <a:gd name="connsiteY2" fmla="*/ 740229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740229 h 1787072"/>
              <a:gd name="connsiteX2" fmla="*/ 185057 w 4180114"/>
              <a:gd name="connsiteY2" fmla="*/ 751115 h 1787072"/>
              <a:gd name="connsiteX3" fmla="*/ 1001485 w 4180114"/>
              <a:gd name="connsiteY3" fmla="*/ 1480457 h 1787072"/>
              <a:gd name="connsiteX4" fmla="*/ 2209800 w 4180114"/>
              <a:gd name="connsiteY4" fmla="*/ 1763486 h 1787072"/>
              <a:gd name="connsiteX5" fmla="*/ 3788228 w 4180114"/>
              <a:gd name="connsiteY5" fmla="*/ 1621972 h 1787072"/>
              <a:gd name="connsiteX6" fmla="*/ 4180114 w 4180114"/>
              <a:gd name="connsiteY6" fmla="*/ 1545772 h 1787072"/>
              <a:gd name="connsiteX0" fmla="*/ 0 w 4180114"/>
              <a:gd name="connsiteY0" fmla="*/ 0 h 1787072"/>
              <a:gd name="connsiteX1" fmla="*/ 185057 w 4180114"/>
              <a:gd name="connsiteY1" fmla="*/ 740229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555172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4180114"/>
              <a:gd name="connsiteY0" fmla="*/ 0 h 1787072"/>
              <a:gd name="connsiteX1" fmla="*/ 185057 w 4180114"/>
              <a:gd name="connsiteY1" fmla="*/ 838201 h 1787072"/>
              <a:gd name="connsiteX2" fmla="*/ 1001485 w 4180114"/>
              <a:gd name="connsiteY2" fmla="*/ 1480457 h 1787072"/>
              <a:gd name="connsiteX3" fmla="*/ 2209800 w 4180114"/>
              <a:gd name="connsiteY3" fmla="*/ 1763486 h 1787072"/>
              <a:gd name="connsiteX4" fmla="*/ 3788228 w 4180114"/>
              <a:gd name="connsiteY4" fmla="*/ 1621972 h 1787072"/>
              <a:gd name="connsiteX5" fmla="*/ 4180114 w 4180114"/>
              <a:gd name="connsiteY5" fmla="*/ 1545772 h 1787072"/>
              <a:gd name="connsiteX0" fmla="*/ 0 w 3788228"/>
              <a:gd name="connsiteY0" fmla="*/ 0 h 1787072"/>
              <a:gd name="connsiteX1" fmla="*/ 185057 w 3788228"/>
              <a:gd name="connsiteY1" fmla="*/ 838201 h 1787072"/>
              <a:gd name="connsiteX2" fmla="*/ 1001485 w 3788228"/>
              <a:gd name="connsiteY2" fmla="*/ 1480457 h 1787072"/>
              <a:gd name="connsiteX3" fmla="*/ 2209800 w 3788228"/>
              <a:gd name="connsiteY3" fmla="*/ 1763486 h 1787072"/>
              <a:gd name="connsiteX4" fmla="*/ 3788228 w 3788228"/>
              <a:gd name="connsiteY4" fmla="*/ 1621972 h 1787072"/>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767115"/>
              <a:gd name="connsiteX1" fmla="*/ 185057 w 4952999"/>
              <a:gd name="connsiteY1" fmla="*/ 838201 h 1767115"/>
              <a:gd name="connsiteX2" fmla="*/ 1001485 w 4952999"/>
              <a:gd name="connsiteY2" fmla="*/ 1480457 h 1767115"/>
              <a:gd name="connsiteX3" fmla="*/ 2209800 w 4952999"/>
              <a:gd name="connsiteY3" fmla="*/ 1763486 h 1767115"/>
              <a:gd name="connsiteX4" fmla="*/ 4952999 w 4952999"/>
              <a:gd name="connsiteY4" fmla="*/ 1458686 h 1767115"/>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36860"/>
              <a:gd name="connsiteX1" fmla="*/ 185057 w 4952999"/>
              <a:gd name="connsiteY1" fmla="*/ 907946 h 1836860"/>
              <a:gd name="connsiteX2" fmla="*/ 1001485 w 4952999"/>
              <a:gd name="connsiteY2" fmla="*/ 1550202 h 1836860"/>
              <a:gd name="connsiteX3" fmla="*/ 2209800 w 4952999"/>
              <a:gd name="connsiteY3" fmla="*/ 1833231 h 1836860"/>
              <a:gd name="connsiteX4" fmla="*/ 4952999 w 4952999"/>
              <a:gd name="connsiteY4" fmla="*/ 1528431 h 183686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55740"/>
              <a:gd name="connsiteX1" fmla="*/ 1001485 w 4952999"/>
              <a:gd name="connsiteY1" fmla="*/ 1550202 h 1855740"/>
              <a:gd name="connsiteX2" fmla="*/ 2209800 w 4952999"/>
              <a:gd name="connsiteY2" fmla="*/ 1833231 h 1855740"/>
              <a:gd name="connsiteX3" fmla="*/ 4952999 w 4952999"/>
              <a:gd name="connsiteY3" fmla="*/ 1528431 h 185574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0"/>
              <a:gd name="connsiteX1" fmla="*/ 1001485 w 4952999"/>
              <a:gd name="connsiteY1" fmla="*/ 1550202 h 1836860"/>
              <a:gd name="connsiteX2" fmla="*/ 2209800 w 4952999"/>
              <a:gd name="connsiteY2" fmla="*/ 1833231 h 1836860"/>
              <a:gd name="connsiteX3" fmla="*/ 4952999 w 4952999"/>
              <a:gd name="connsiteY3" fmla="*/ 1528431 h 1836860"/>
              <a:gd name="connsiteX0" fmla="*/ 0 w 4952999"/>
              <a:gd name="connsiteY0" fmla="*/ 0 h 1836861"/>
              <a:gd name="connsiteX1" fmla="*/ 1001485 w 4952999"/>
              <a:gd name="connsiteY1" fmla="*/ 1550202 h 1836861"/>
              <a:gd name="connsiteX2" fmla="*/ 2209800 w 4952999"/>
              <a:gd name="connsiteY2" fmla="*/ 1833232 h 1836861"/>
              <a:gd name="connsiteX3" fmla="*/ 4952999 w 4952999"/>
              <a:gd name="connsiteY3" fmla="*/ 1528431 h 1836861"/>
              <a:gd name="connsiteX0" fmla="*/ 0 w 4952999"/>
              <a:gd name="connsiteY0" fmla="*/ 0 h 1716960"/>
              <a:gd name="connsiteX1" fmla="*/ 1001485 w 4952999"/>
              <a:gd name="connsiteY1" fmla="*/ 1550202 h 1716960"/>
              <a:gd name="connsiteX2" fmla="*/ 2830286 w 4952999"/>
              <a:gd name="connsiteY2" fmla="*/ 1694454 h 1716960"/>
              <a:gd name="connsiteX3" fmla="*/ 4952999 w 4952999"/>
              <a:gd name="connsiteY3" fmla="*/ 1528431 h 1716960"/>
              <a:gd name="connsiteX0" fmla="*/ 0 w 4952999"/>
              <a:gd name="connsiteY0" fmla="*/ 0 h 1716960"/>
              <a:gd name="connsiteX1" fmla="*/ 1142999 w 4952999"/>
              <a:gd name="connsiteY1" fmla="*/ 1550202 h 1716960"/>
              <a:gd name="connsiteX2" fmla="*/ 2830286 w 4952999"/>
              <a:gd name="connsiteY2" fmla="*/ 1694454 h 1716960"/>
              <a:gd name="connsiteX3" fmla="*/ 4952999 w 4952999"/>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4822370"/>
              <a:gd name="connsiteY0" fmla="*/ 0 h 1716960"/>
              <a:gd name="connsiteX1" fmla="*/ 1012370 w 4822370"/>
              <a:gd name="connsiteY1" fmla="*/ 1550202 h 1716960"/>
              <a:gd name="connsiteX2" fmla="*/ 2699657 w 4822370"/>
              <a:gd name="connsiteY2" fmla="*/ 1694454 h 1716960"/>
              <a:gd name="connsiteX3" fmla="*/ 4822370 w 4822370"/>
              <a:gd name="connsiteY3" fmla="*/ 1528431 h 1716960"/>
              <a:gd name="connsiteX0" fmla="*/ 0 w 6052456"/>
              <a:gd name="connsiteY0" fmla="*/ 0 h 1716960"/>
              <a:gd name="connsiteX1" fmla="*/ 1012370 w 6052456"/>
              <a:gd name="connsiteY1" fmla="*/ 1550202 h 1716960"/>
              <a:gd name="connsiteX2" fmla="*/ 2699657 w 6052456"/>
              <a:gd name="connsiteY2" fmla="*/ 1694454 h 1716960"/>
              <a:gd name="connsiteX3" fmla="*/ 6052456 w 6052456"/>
              <a:gd name="connsiteY3" fmla="*/ 1528431 h 1716960"/>
              <a:gd name="connsiteX0" fmla="*/ 0 w 6052456"/>
              <a:gd name="connsiteY0" fmla="*/ 0 h 1807594"/>
              <a:gd name="connsiteX1" fmla="*/ 1012370 w 6052456"/>
              <a:gd name="connsiteY1" fmla="*/ 1550202 h 1807594"/>
              <a:gd name="connsiteX2" fmla="*/ 2699657 w 6052456"/>
              <a:gd name="connsiteY2" fmla="*/ 1694454 h 1807594"/>
              <a:gd name="connsiteX3" fmla="*/ 4216423 w 6052456"/>
              <a:gd name="connsiteY3" fmla="*/ 1779924 h 1807594"/>
              <a:gd name="connsiteX4" fmla="*/ 6052456 w 605245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6094186"/>
              <a:gd name="connsiteY0" fmla="*/ 0 h 1807594"/>
              <a:gd name="connsiteX1" fmla="*/ 912586 w 6094186"/>
              <a:gd name="connsiteY1" fmla="*/ 1411422 h 1807594"/>
              <a:gd name="connsiteX2" fmla="*/ 2741387 w 6094186"/>
              <a:gd name="connsiteY2" fmla="*/ 1694454 h 1807594"/>
              <a:gd name="connsiteX3" fmla="*/ 4258153 w 6094186"/>
              <a:gd name="connsiteY3" fmla="*/ 1779924 h 1807594"/>
              <a:gd name="connsiteX4" fmla="*/ 6094186 w 6094186"/>
              <a:gd name="connsiteY4" fmla="*/ 1528431 h 1807594"/>
              <a:gd name="connsiteX0" fmla="*/ 41730 w 7892506"/>
              <a:gd name="connsiteY0" fmla="*/ 0 h 1847704"/>
              <a:gd name="connsiteX1" fmla="*/ 912586 w 7892506"/>
              <a:gd name="connsiteY1" fmla="*/ 1411422 h 1847704"/>
              <a:gd name="connsiteX2" fmla="*/ 2741387 w 7892506"/>
              <a:gd name="connsiteY2" fmla="*/ 1694454 h 1847704"/>
              <a:gd name="connsiteX3" fmla="*/ 4258153 w 7892506"/>
              <a:gd name="connsiteY3" fmla="*/ 1779924 h 1847704"/>
              <a:gd name="connsiteX4" fmla="*/ 7892506 w 7892506"/>
              <a:gd name="connsiteY4" fmla="*/ 1287775 h 1847704"/>
              <a:gd name="connsiteX0" fmla="*/ 41730 w 9797506"/>
              <a:gd name="connsiteY0" fmla="*/ 0 h 1901183"/>
              <a:gd name="connsiteX1" fmla="*/ 912586 w 9797506"/>
              <a:gd name="connsiteY1" fmla="*/ 1411422 h 1901183"/>
              <a:gd name="connsiteX2" fmla="*/ 2741387 w 9797506"/>
              <a:gd name="connsiteY2" fmla="*/ 1694454 h 1901183"/>
              <a:gd name="connsiteX3" fmla="*/ 4258153 w 9797506"/>
              <a:gd name="connsiteY3" fmla="*/ 1779924 h 1901183"/>
              <a:gd name="connsiteX4" fmla="*/ 9797506 w 9797506"/>
              <a:gd name="connsiteY4" fmla="*/ 966900 h 1901183"/>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7413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60527"/>
              <a:gd name="connsiteX1" fmla="*/ 912586 w 9797506"/>
              <a:gd name="connsiteY1" fmla="*/ 1170766 h 1660527"/>
              <a:gd name="connsiteX2" fmla="*/ 2512787 w 9797506"/>
              <a:gd name="connsiteY2" fmla="*/ 1453798 h 1660527"/>
              <a:gd name="connsiteX3" fmla="*/ 4258153 w 9797506"/>
              <a:gd name="connsiteY3" fmla="*/ 1539268 h 1660527"/>
              <a:gd name="connsiteX4" fmla="*/ 9797506 w 9797506"/>
              <a:gd name="connsiteY4" fmla="*/ 726244 h 1660527"/>
              <a:gd name="connsiteX0" fmla="*/ 41730 w 9797506"/>
              <a:gd name="connsiteY0" fmla="*/ 0 h 1674852"/>
              <a:gd name="connsiteX1" fmla="*/ 912586 w 9797506"/>
              <a:gd name="connsiteY1" fmla="*/ 1170766 h 1674852"/>
              <a:gd name="connsiteX2" fmla="*/ 2512787 w 9797506"/>
              <a:gd name="connsiteY2" fmla="*/ 1539747 h 1674852"/>
              <a:gd name="connsiteX3" fmla="*/ 4258153 w 9797506"/>
              <a:gd name="connsiteY3" fmla="*/ 1539268 h 1674852"/>
              <a:gd name="connsiteX4" fmla="*/ 9797506 w 9797506"/>
              <a:gd name="connsiteY4"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10984049 w 10984049"/>
              <a:gd name="connsiteY4"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8858505 w 10984049"/>
              <a:gd name="connsiteY4" fmla="*/ 1184195 h 1674852"/>
              <a:gd name="connsiteX5" fmla="*/ 10984049 w 10984049"/>
              <a:gd name="connsiteY5"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6735790 w 10984049"/>
              <a:gd name="connsiteY4" fmla="*/ 1379012 h 1674852"/>
              <a:gd name="connsiteX5" fmla="*/ 8858505 w 10984049"/>
              <a:gd name="connsiteY5" fmla="*/ 1184195 h 1674852"/>
              <a:gd name="connsiteX6" fmla="*/ 10984049 w 10984049"/>
              <a:gd name="connsiteY6"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5962905 w 10984049"/>
              <a:gd name="connsiteY4" fmla="*/ 1264414 h 1674852"/>
              <a:gd name="connsiteX5" fmla="*/ 6735790 w 10984049"/>
              <a:gd name="connsiteY5" fmla="*/ 1379012 h 1674852"/>
              <a:gd name="connsiteX6" fmla="*/ 8858505 w 10984049"/>
              <a:gd name="connsiteY6" fmla="*/ 1184195 h 1674852"/>
              <a:gd name="connsiteX7" fmla="*/ 10984049 w 10984049"/>
              <a:gd name="connsiteY7"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5962905 w 10984049"/>
              <a:gd name="connsiteY4" fmla="*/ 1264414 h 1674852"/>
              <a:gd name="connsiteX5" fmla="*/ 6735790 w 10984049"/>
              <a:gd name="connsiteY5" fmla="*/ 1379012 h 1674852"/>
              <a:gd name="connsiteX6" fmla="*/ 8858505 w 10984049"/>
              <a:gd name="connsiteY6" fmla="*/ 1184195 h 1674852"/>
              <a:gd name="connsiteX7" fmla="*/ 9729362 w 10984049"/>
              <a:gd name="connsiteY7" fmla="*/ 874779 h 1674852"/>
              <a:gd name="connsiteX8" fmla="*/ 10984049 w 10984049"/>
              <a:gd name="connsiteY8"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5962905 w 10984049"/>
              <a:gd name="connsiteY4" fmla="*/ 1264414 h 1674852"/>
              <a:gd name="connsiteX5" fmla="*/ 6735790 w 10984049"/>
              <a:gd name="connsiteY5" fmla="*/ 1379012 h 1674852"/>
              <a:gd name="connsiteX6" fmla="*/ 7095019 w 10984049"/>
              <a:gd name="connsiteY6" fmla="*/ 1356092 h 1674852"/>
              <a:gd name="connsiteX7" fmla="*/ 8858505 w 10984049"/>
              <a:gd name="connsiteY7" fmla="*/ 1184195 h 1674852"/>
              <a:gd name="connsiteX8" fmla="*/ 9729362 w 10984049"/>
              <a:gd name="connsiteY8" fmla="*/ 874779 h 1674852"/>
              <a:gd name="connsiteX9" fmla="*/ 10984049 w 10984049"/>
              <a:gd name="connsiteY9" fmla="*/ 726244 h 1674852"/>
              <a:gd name="connsiteX0" fmla="*/ 41730 w 10984049"/>
              <a:gd name="connsiteY0" fmla="*/ 0 h 1674852"/>
              <a:gd name="connsiteX1" fmla="*/ 912586 w 10984049"/>
              <a:gd name="connsiteY1" fmla="*/ 1170766 h 1674852"/>
              <a:gd name="connsiteX2" fmla="*/ 2512787 w 10984049"/>
              <a:gd name="connsiteY2" fmla="*/ 1539747 h 1674852"/>
              <a:gd name="connsiteX3" fmla="*/ 4258153 w 10984049"/>
              <a:gd name="connsiteY3" fmla="*/ 1539268 h 1674852"/>
              <a:gd name="connsiteX4" fmla="*/ 5962905 w 10984049"/>
              <a:gd name="connsiteY4" fmla="*/ 1264414 h 1674852"/>
              <a:gd name="connsiteX5" fmla="*/ 6735790 w 10984049"/>
              <a:gd name="connsiteY5" fmla="*/ 1379012 h 1674852"/>
              <a:gd name="connsiteX6" fmla="*/ 7095019 w 10984049"/>
              <a:gd name="connsiteY6" fmla="*/ 1356092 h 1674852"/>
              <a:gd name="connsiteX7" fmla="*/ 7998533 w 10984049"/>
              <a:gd name="connsiteY7" fmla="*/ 1081056 h 1674852"/>
              <a:gd name="connsiteX8" fmla="*/ 8858505 w 10984049"/>
              <a:gd name="connsiteY8" fmla="*/ 1184195 h 1674852"/>
              <a:gd name="connsiteX9" fmla="*/ 9729362 w 10984049"/>
              <a:gd name="connsiteY9" fmla="*/ 874779 h 1674852"/>
              <a:gd name="connsiteX10" fmla="*/ 10984049 w 10984049"/>
              <a:gd name="connsiteY10" fmla="*/ 726244 h 167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984049" h="1674852">
                <a:moveTo>
                  <a:pt x="41730" y="0"/>
                </a:moveTo>
                <a:cubicBezTo>
                  <a:pt x="108858" y="365660"/>
                  <a:pt x="0" y="673073"/>
                  <a:pt x="912586" y="1170766"/>
                </a:cubicBezTo>
                <a:cubicBezTo>
                  <a:pt x="1193801" y="1326849"/>
                  <a:pt x="1920968" y="1441869"/>
                  <a:pt x="2512787" y="1539747"/>
                </a:cubicBezTo>
                <a:cubicBezTo>
                  <a:pt x="3096870" y="1615522"/>
                  <a:pt x="2846276" y="1674852"/>
                  <a:pt x="4258153" y="1539268"/>
                </a:cubicBezTo>
                <a:cubicBezTo>
                  <a:pt x="4798701" y="1522029"/>
                  <a:pt x="5549966" y="1291123"/>
                  <a:pt x="5962905" y="1264414"/>
                </a:cubicBezTo>
                <a:cubicBezTo>
                  <a:pt x="6375845" y="1237705"/>
                  <a:pt x="6547104" y="1363732"/>
                  <a:pt x="6735790" y="1379012"/>
                </a:cubicBezTo>
                <a:cubicBezTo>
                  <a:pt x="6924476" y="1394292"/>
                  <a:pt x="6884562" y="1405751"/>
                  <a:pt x="7095019" y="1356092"/>
                </a:cubicBezTo>
                <a:cubicBezTo>
                  <a:pt x="7305476" y="1306433"/>
                  <a:pt x="7704619" y="1109706"/>
                  <a:pt x="7998533" y="1081056"/>
                </a:cubicBezTo>
                <a:cubicBezTo>
                  <a:pt x="8292447" y="1052406"/>
                  <a:pt x="8570034" y="1249134"/>
                  <a:pt x="8858505" y="1184195"/>
                </a:cubicBezTo>
                <a:lnTo>
                  <a:pt x="9729362" y="874779"/>
                </a:lnTo>
                <a:lnTo>
                  <a:pt x="10984049" y="726244"/>
                </a:lnTo>
              </a:path>
            </a:pathLst>
          </a:cu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cxnSp>
        <p:nvCxnSpPr>
          <p:cNvPr id="15" name="Straight Connector 14"/>
          <p:cNvCxnSpPr/>
          <p:nvPr/>
        </p:nvCxnSpPr>
        <p:spPr bwMode="auto">
          <a:xfrm rot="16200000" flipH="1">
            <a:off x="-1846262" y="1996431"/>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rot="16200000" flipH="1">
            <a:off x="-2063977" y="1985545"/>
            <a:ext cx="413653" cy="87083"/>
          </a:xfrm>
          <a:prstGeom prst="line">
            <a:avLst/>
          </a:prstGeom>
          <a:solidFill>
            <a:schemeClr val="accent1"/>
          </a:solidFill>
          <a:ln w="25400" cap="flat" cmpd="sng" algn="ctr">
            <a:solidFill>
              <a:schemeClr val="tx1"/>
            </a:solidFill>
            <a:prstDash val="dash"/>
            <a:round/>
            <a:headEnd type="none" w="med" len="med"/>
            <a:tailEnd type="none" w="med" len="med"/>
          </a:ln>
          <a:effectLst/>
        </p:spPr>
      </p:cxnSp>
      <p:cxnSp>
        <p:nvCxnSpPr>
          <p:cNvPr id="13" name="Straight Connector 12"/>
          <p:cNvCxnSpPr/>
          <p:nvPr/>
        </p:nvCxnSpPr>
        <p:spPr bwMode="auto">
          <a:xfrm rot="16200000" flipH="1">
            <a:off x="6008888" y="2090086"/>
            <a:ext cx="526856" cy="222002"/>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18" name="Freeform 17"/>
          <p:cNvSpPr/>
          <p:nvPr/>
        </p:nvSpPr>
        <p:spPr bwMode="auto">
          <a:xfrm>
            <a:off x="2622909" y="2584252"/>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9" name="Freeform 18"/>
          <p:cNvSpPr/>
          <p:nvPr/>
        </p:nvSpPr>
        <p:spPr bwMode="auto">
          <a:xfrm>
            <a:off x="2029048" y="2399194"/>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0" name="Freeform 19"/>
          <p:cNvSpPr/>
          <p:nvPr/>
        </p:nvSpPr>
        <p:spPr bwMode="auto">
          <a:xfrm>
            <a:off x="2257648" y="1789593"/>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Freeform 23"/>
          <p:cNvSpPr/>
          <p:nvPr/>
        </p:nvSpPr>
        <p:spPr bwMode="auto">
          <a:xfrm>
            <a:off x="1545195" y="2649568"/>
            <a:ext cx="440281" cy="522513"/>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5" name="Freeform 24"/>
          <p:cNvSpPr/>
          <p:nvPr/>
        </p:nvSpPr>
        <p:spPr bwMode="auto">
          <a:xfrm>
            <a:off x="951334" y="2464510"/>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6" name="Freeform 25"/>
          <p:cNvSpPr/>
          <p:nvPr/>
        </p:nvSpPr>
        <p:spPr bwMode="auto">
          <a:xfrm>
            <a:off x="1179934" y="1854909"/>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8" name="Freeform 27"/>
          <p:cNvSpPr/>
          <p:nvPr/>
        </p:nvSpPr>
        <p:spPr bwMode="auto">
          <a:xfrm>
            <a:off x="-71954" y="2551594"/>
            <a:ext cx="489857" cy="4898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9" name="Freeform 28"/>
          <p:cNvSpPr/>
          <p:nvPr/>
        </p:nvSpPr>
        <p:spPr bwMode="auto">
          <a:xfrm>
            <a:off x="156646" y="1941993"/>
            <a:ext cx="598714" cy="756557"/>
          </a:xfrm>
          <a:custGeom>
            <a:avLst/>
            <a:gdLst>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59228 w 800099"/>
              <a:gd name="connsiteY0" fmla="*/ 39914 h 1182914"/>
              <a:gd name="connsiteX1" fmla="*/ 21771 w 800099"/>
              <a:gd name="connsiteY1" fmla="*/ 399143 h 1182914"/>
              <a:gd name="connsiteX2" fmla="*/ 228600 w 800099"/>
              <a:gd name="connsiteY2" fmla="*/ 758372 h 1182914"/>
              <a:gd name="connsiteX3" fmla="*/ 435428 w 800099"/>
              <a:gd name="connsiteY3" fmla="*/ 1182914 h 1182914"/>
              <a:gd name="connsiteX4" fmla="*/ 566057 w 800099"/>
              <a:gd name="connsiteY4" fmla="*/ 758372 h 1182914"/>
              <a:gd name="connsiteX5" fmla="*/ 772885 w 800099"/>
              <a:gd name="connsiteY5" fmla="*/ 562429 h 1182914"/>
              <a:gd name="connsiteX6" fmla="*/ 729342 w 800099"/>
              <a:gd name="connsiteY6" fmla="*/ 159657 h 1182914"/>
              <a:gd name="connsiteX7" fmla="*/ 359228 w 800099"/>
              <a:gd name="connsiteY7" fmla="*/ 39914 h 1182914"/>
              <a:gd name="connsiteX0" fmla="*/ 347023 w 787894"/>
              <a:gd name="connsiteY0" fmla="*/ 39914 h 1182914"/>
              <a:gd name="connsiteX1" fmla="*/ 9566 w 787894"/>
              <a:gd name="connsiteY1" fmla="*/ 399143 h 1182914"/>
              <a:gd name="connsiteX2" fmla="*/ 289625 w 787894"/>
              <a:gd name="connsiteY2" fmla="*/ 705031 h 1182914"/>
              <a:gd name="connsiteX3" fmla="*/ 423223 w 787894"/>
              <a:gd name="connsiteY3" fmla="*/ 1182914 h 1182914"/>
              <a:gd name="connsiteX4" fmla="*/ 553852 w 787894"/>
              <a:gd name="connsiteY4" fmla="*/ 758372 h 1182914"/>
              <a:gd name="connsiteX5" fmla="*/ 760680 w 787894"/>
              <a:gd name="connsiteY5" fmla="*/ 562429 h 1182914"/>
              <a:gd name="connsiteX6" fmla="*/ 717137 w 787894"/>
              <a:gd name="connsiteY6" fmla="*/ 159657 h 1182914"/>
              <a:gd name="connsiteX7" fmla="*/ 347023 w 787894"/>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58372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562429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94675"/>
              <a:gd name="connsiteY0" fmla="*/ 39914 h 1182914"/>
              <a:gd name="connsiteX1" fmla="*/ 9566 w 794675"/>
              <a:gd name="connsiteY1" fmla="*/ 399143 h 1182914"/>
              <a:gd name="connsiteX2" fmla="*/ 289625 w 794675"/>
              <a:gd name="connsiteY2" fmla="*/ 705031 h 1182914"/>
              <a:gd name="connsiteX3" fmla="*/ 423223 w 794675"/>
              <a:gd name="connsiteY3" fmla="*/ 1182914 h 1182914"/>
              <a:gd name="connsiteX4" fmla="*/ 513169 w 794675"/>
              <a:gd name="connsiteY4" fmla="*/ 720720 h 1182914"/>
              <a:gd name="connsiteX5" fmla="*/ 760680 w 794675"/>
              <a:gd name="connsiteY5" fmla="*/ 452610 h 1182914"/>
              <a:gd name="connsiteX6" fmla="*/ 717137 w 794675"/>
              <a:gd name="connsiteY6" fmla="*/ 159657 h 1182914"/>
              <a:gd name="connsiteX7" fmla="*/ 347023 w 794675"/>
              <a:gd name="connsiteY7" fmla="*/ 39914 h 1182914"/>
              <a:gd name="connsiteX0" fmla="*/ 347023 w 786080"/>
              <a:gd name="connsiteY0" fmla="*/ 39914 h 1182914"/>
              <a:gd name="connsiteX1" fmla="*/ 9566 w 786080"/>
              <a:gd name="connsiteY1" fmla="*/ 399143 h 1182914"/>
              <a:gd name="connsiteX2" fmla="*/ 289625 w 786080"/>
              <a:gd name="connsiteY2" fmla="*/ 705031 h 1182914"/>
              <a:gd name="connsiteX3" fmla="*/ 423223 w 786080"/>
              <a:gd name="connsiteY3" fmla="*/ 1182914 h 1182914"/>
              <a:gd name="connsiteX4" fmla="*/ 513169 w 786080"/>
              <a:gd name="connsiteY4" fmla="*/ 720720 h 1182914"/>
              <a:gd name="connsiteX5" fmla="*/ 760680 w 786080"/>
              <a:gd name="connsiteY5" fmla="*/ 452610 h 1182914"/>
              <a:gd name="connsiteX6" fmla="*/ 717137 w 786080"/>
              <a:gd name="connsiteY6" fmla="*/ 159657 h 1182914"/>
              <a:gd name="connsiteX7" fmla="*/ 347023 w 786080"/>
              <a:gd name="connsiteY7" fmla="*/ 39914 h 1182914"/>
              <a:gd name="connsiteX0" fmla="*/ 347023 w 760680"/>
              <a:gd name="connsiteY0" fmla="*/ 8911 h 1151911"/>
              <a:gd name="connsiteX1" fmla="*/ 9566 w 760680"/>
              <a:gd name="connsiteY1" fmla="*/ 368140 h 1151911"/>
              <a:gd name="connsiteX2" fmla="*/ 289625 w 760680"/>
              <a:gd name="connsiteY2" fmla="*/ 674028 h 1151911"/>
              <a:gd name="connsiteX3" fmla="*/ 423223 w 760680"/>
              <a:gd name="connsiteY3" fmla="*/ 1151911 h 1151911"/>
              <a:gd name="connsiteX4" fmla="*/ 513169 w 760680"/>
              <a:gd name="connsiteY4" fmla="*/ 689717 h 1151911"/>
              <a:gd name="connsiteX5" fmla="*/ 760680 w 760680"/>
              <a:gd name="connsiteY5" fmla="*/ 421607 h 1151911"/>
              <a:gd name="connsiteX6" fmla="*/ 347023 w 760680"/>
              <a:gd name="connsiteY6" fmla="*/ 8911 h 1151911"/>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47023 w 706436"/>
              <a:gd name="connsiteY0" fmla="*/ 8869 h 1151869"/>
              <a:gd name="connsiteX1" fmla="*/ 9566 w 706436"/>
              <a:gd name="connsiteY1" fmla="*/ 368098 h 1151869"/>
              <a:gd name="connsiteX2" fmla="*/ 289625 w 706436"/>
              <a:gd name="connsiteY2" fmla="*/ 673986 h 1151869"/>
              <a:gd name="connsiteX3" fmla="*/ 423223 w 706436"/>
              <a:gd name="connsiteY3" fmla="*/ 1151869 h 1151869"/>
              <a:gd name="connsiteX4" fmla="*/ 513169 w 706436"/>
              <a:gd name="connsiteY4" fmla="*/ 689675 h 1151869"/>
              <a:gd name="connsiteX5" fmla="*/ 706436 w 706436"/>
              <a:gd name="connsiteY5" fmla="*/ 314883 h 1151869"/>
              <a:gd name="connsiteX6" fmla="*/ 347023 w 706436"/>
              <a:gd name="connsiteY6" fmla="*/ 8869 h 1151869"/>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9052 w 668465"/>
              <a:gd name="connsiteY0" fmla="*/ 1025 h 1144025"/>
              <a:gd name="connsiteX1" fmla="*/ 9566 w 668465"/>
              <a:gd name="connsiteY1" fmla="*/ 313189 h 1144025"/>
              <a:gd name="connsiteX2" fmla="*/ 251654 w 668465"/>
              <a:gd name="connsiteY2" fmla="*/ 666142 h 1144025"/>
              <a:gd name="connsiteX3" fmla="*/ 385252 w 668465"/>
              <a:gd name="connsiteY3" fmla="*/ 1144025 h 1144025"/>
              <a:gd name="connsiteX4" fmla="*/ 475198 w 668465"/>
              <a:gd name="connsiteY4" fmla="*/ 681831 h 1144025"/>
              <a:gd name="connsiteX5" fmla="*/ 668465 w 668465"/>
              <a:gd name="connsiteY5" fmla="*/ 307039 h 1144025"/>
              <a:gd name="connsiteX6" fmla="*/ 309052 w 668465"/>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466915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 name="connsiteX0" fmla="*/ 300769 w 660182"/>
              <a:gd name="connsiteY0" fmla="*/ 1025 h 1144025"/>
              <a:gd name="connsiteX1" fmla="*/ 1283 w 660182"/>
              <a:gd name="connsiteY1" fmla="*/ 313189 h 1144025"/>
              <a:gd name="connsiteX2" fmla="*/ 243371 w 660182"/>
              <a:gd name="connsiteY2" fmla="*/ 666142 h 1144025"/>
              <a:gd name="connsiteX3" fmla="*/ 376969 w 660182"/>
              <a:gd name="connsiteY3" fmla="*/ 1144025 h 1144025"/>
              <a:gd name="connsiteX4" fmla="*/ 502174 w 660182"/>
              <a:gd name="connsiteY4" fmla="*/ 681831 h 1144025"/>
              <a:gd name="connsiteX5" fmla="*/ 660182 w 660182"/>
              <a:gd name="connsiteY5" fmla="*/ 307039 h 1144025"/>
              <a:gd name="connsiteX6" fmla="*/ 300769 w 660182"/>
              <a:gd name="connsiteY6" fmla="*/ 1025 h 114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182" h="1144025">
                <a:moveTo>
                  <a:pt x="300769" y="1025"/>
                </a:moveTo>
                <a:cubicBezTo>
                  <a:pt x="190953" y="2050"/>
                  <a:pt x="0" y="95654"/>
                  <a:pt x="1283" y="313189"/>
                </a:cubicBezTo>
                <a:cubicBezTo>
                  <a:pt x="13415" y="502485"/>
                  <a:pt x="205167" y="574735"/>
                  <a:pt x="243371" y="666142"/>
                </a:cubicBezTo>
                <a:cubicBezTo>
                  <a:pt x="316834" y="751274"/>
                  <a:pt x="345136" y="933799"/>
                  <a:pt x="376969" y="1144025"/>
                </a:cubicBezTo>
                <a:cubicBezTo>
                  <a:pt x="400666" y="933799"/>
                  <a:pt x="440507" y="819760"/>
                  <a:pt x="502174" y="681831"/>
                </a:cubicBezTo>
                <a:cubicBezTo>
                  <a:pt x="555705" y="550178"/>
                  <a:pt x="650597" y="497818"/>
                  <a:pt x="660182" y="307039"/>
                </a:cubicBezTo>
                <a:cubicBezTo>
                  <a:pt x="646052" y="30411"/>
                  <a:pt x="410585" y="0"/>
                  <a:pt x="300769" y="1025"/>
                </a:cubicBezTo>
                <a:close/>
              </a:path>
            </a:pathLst>
          </a:custGeom>
          <a:solidFill>
            <a:schemeClr val="bg2"/>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31" name="TextBox 30"/>
          <p:cNvSpPr txBox="1"/>
          <p:nvPr/>
        </p:nvSpPr>
        <p:spPr>
          <a:xfrm rot="2122616">
            <a:off x="5791200" y="5448101"/>
            <a:ext cx="3233056" cy="400110"/>
          </a:xfrm>
          <a:prstGeom prst="rect">
            <a:avLst/>
          </a:prstGeom>
          <a:noFill/>
        </p:spPr>
        <p:txBody>
          <a:bodyPr wrap="square" rtlCol="0">
            <a:spAutoFit/>
          </a:bodyPr>
          <a:lstStyle/>
          <a:p>
            <a:r>
              <a:rPr lang="en-US" sz="2000" dirty="0" smtClean="0">
                <a:solidFill>
                  <a:schemeClr val="tx1"/>
                </a:solidFill>
                <a:effectLst/>
              </a:rPr>
              <a:t>Farallon Plate</a:t>
            </a:r>
            <a:endParaRPr lang="en-US" sz="2000" dirty="0">
              <a:solidFill>
                <a:schemeClr val="tx1"/>
              </a:solidFill>
              <a:effectLst/>
            </a:endParaRPr>
          </a:p>
        </p:txBody>
      </p:sp>
      <p:sp>
        <p:nvSpPr>
          <p:cNvPr id="32" name="TextBox 31"/>
          <p:cNvSpPr txBox="1"/>
          <p:nvPr/>
        </p:nvSpPr>
        <p:spPr>
          <a:xfrm>
            <a:off x="-1432662" y="1701455"/>
            <a:ext cx="1643741" cy="1015663"/>
          </a:xfrm>
          <a:prstGeom prst="rect">
            <a:avLst/>
          </a:prstGeom>
          <a:noFill/>
        </p:spPr>
        <p:txBody>
          <a:bodyPr wrap="square" rtlCol="0">
            <a:spAutoFit/>
          </a:bodyPr>
          <a:lstStyle/>
          <a:p>
            <a:r>
              <a:rPr lang="en-US" sz="2000" dirty="0" smtClean="0">
                <a:solidFill>
                  <a:schemeClr val="tx1"/>
                </a:solidFill>
                <a:effectLst/>
              </a:rPr>
              <a:t>North American Plate</a:t>
            </a:r>
            <a:endParaRPr lang="en-US" sz="2000" dirty="0">
              <a:solidFill>
                <a:schemeClr val="tx1"/>
              </a:solidFill>
              <a:effectLst/>
            </a:endParaRPr>
          </a:p>
        </p:txBody>
      </p:sp>
      <p:sp>
        <p:nvSpPr>
          <p:cNvPr id="35" name="TextBox 34"/>
          <p:cNvSpPr txBox="1"/>
          <p:nvPr/>
        </p:nvSpPr>
        <p:spPr>
          <a:xfrm>
            <a:off x="337457" y="5170714"/>
            <a:ext cx="4626429" cy="523220"/>
          </a:xfrm>
          <a:prstGeom prst="rect">
            <a:avLst/>
          </a:prstGeom>
          <a:noFill/>
        </p:spPr>
        <p:txBody>
          <a:bodyPr wrap="square" rtlCol="0">
            <a:spAutoFit/>
          </a:bodyPr>
          <a:lstStyle/>
          <a:p>
            <a:r>
              <a:rPr lang="en-US" sz="2800" dirty="0" smtClean="0">
                <a:solidFill>
                  <a:schemeClr val="tx1"/>
                </a:solidFill>
              </a:rPr>
              <a:t>LARAMIDE OROGENY</a:t>
            </a:r>
            <a:endParaRPr lang="en-US" sz="2800" dirty="0">
              <a:solidFill>
                <a:schemeClr val="tx1"/>
              </a:solidFill>
            </a:endParaRPr>
          </a:p>
        </p:txBody>
      </p:sp>
      <p:sp>
        <p:nvSpPr>
          <p:cNvPr id="39" name="TextBox 38"/>
          <p:cNvSpPr txBox="1"/>
          <p:nvPr/>
        </p:nvSpPr>
        <p:spPr>
          <a:xfrm rot="695610">
            <a:off x="332578" y="3371040"/>
            <a:ext cx="2280640" cy="400110"/>
          </a:xfrm>
          <a:prstGeom prst="rect">
            <a:avLst/>
          </a:prstGeom>
          <a:noFill/>
        </p:spPr>
        <p:txBody>
          <a:bodyPr wrap="square" rtlCol="0">
            <a:spAutoFit/>
          </a:bodyPr>
          <a:lstStyle/>
          <a:p>
            <a:r>
              <a:rPr lang="en-US" sz="2000" dirty="0" smtClean="0">
                <a:solidFill>
                  <a:schemeClr val="tx1"/>
                </a:solidFill>
                <a:effectLst/>
              </a:rPr>
              <a:t>younger crust</a:t>
            </a:r>
            <a:endParaRPr lang="en-US" sz="2000" dirty="0">
              <a:solidFill>
                <a:schemeClr val="tx1"/>
              </a:solidFill>
              <a:effectLst/>
            </a:endParaRPr>
          </a:p>
        </p:txBody>
      </p:sp>
      <p:cxnSp>
        <p:nvCxnSpPr>
          <p:cNvPr id="34" name="Straight Connector 33"/>
          <p:cNvCxnSpPr/>
          <p:nvPr/>
        </p:nvCxnSpPr>
        <p:spPr bwMode="auto">
          <a:xfrm rot="16200000" flipH="1">
            <a:off x="7794148" y="1937686"/>
            <a:ext cx="526856" cy="222002"/>
          </a:xfrm>
          <a:prstGeom prst="line">
            <a:avLst/>
          </a:prstGeom>
          <a:solidFill>
            <a:schemeClr val="accent1"/>
          </a:solidFill>
          <a:ln w="25400" cap="flat" cmpd="sng" algn="ctr">
            <a:solidFill>
              <a:schemeClr val="tx1"/>
            </a:solidFill>
            <a:prstDash val="dash"/>
            <a:round/>
            <a:headEnd type="none" w="med" len="med"/>
            <a:tailEnd type="none" w="med" len="med"/>
          </a:ln>
          <a:effectLst/>
        </p:spPr>
      </p:cxnSp>
      <p:sp>
        <p:nvSpPr>
          <p:cNvPr id="36" name="TextBox 35"/>
          <p:cNvSpPr txBox="1"/>
          <p:nvPr/>
        </p:nvSpPr>
        <p:spPr>
          <a:xfrm>
            <a:off x="2258785" y="0"/>
            <a:ext cx="4626429" cy="523220"/>
          </a:xfrm>
          <a:prstGeom prst="rect">
            <a:avLst/>
          </a:prstGeom>
          <a:noFill/>
        </p:spPr>
        <p:txBody>
          <a:bodyPr wrap="square" rtlCol="0">
            <a:spAutoFit/>
          </a:bodyPr>
          <a:lstStyle/>
          <a:p>
            <a:r>
              <a:rPr lang="en-US" sz="2800" dirty="0" smtClean="0">
                <a:solidFill>
                  <a:schemeClr val="tx1"/>
                </a:solidFill>
              </a:rPr>
              <a:t>MID-CENOZOIC</a:t>
            </a:r>
            <a:endParaRPr lang="en-US" sz="2800" dirty="0">
              <a:solidFill>
                <a:schemeClr val="tx1"/>
              </a:solidFill>
            </a:endParaRPr>
          </a:p>
        </p:txBody>
      </p:sp>
      <p:sp>
        <p:nvSpPr>
          <p:cNvPr id="37" name="TextBox 36"/>
          <p:cNvSpPr txBox="1"/>
          <p:nvPr/>
        </p:nvSpPr>
        <p:spPr>
          <a:xfrm rot="21411512">
            <a:off x="-664028" y="1338946"/>
            <a:ext cx="4626429" cy="523220"/>
          </a:xfrm>
          <a:prstGeom prst="rect">
            <a:avLst/>
          </a:prstGeom>
          <a:noFill/>
        </p:spPr>
        <p:txBody>
          <a:bodyPr wrap="square" rtlCol="0">
            <a:spAutoFit/>
          </a:bodyPr>
          <a:lstStyle/>
          <a:p>
            <a:r>
              <a:rPr lang="en-US" sz="2800" dirty="0" smtClean="0">
                <a:solidFill>
                  <a:schemeClr val="tx1"/>
                </a:solidFill>
              </a:rPr>
              <a:t>Peneplain</a:t>
            </a:r>
            <a:endParaRPr lang="en-US" sz="2800" dirty="0">
              <a:solidFill>
                <a:schemeClr val="tx1"/>
              </a:solidFill>
            </a:endParaRPr>
          </a:p>
        </p:txBody>
      </p:sp>
      <p:sp>
        <p:nvSpPr>
          <p:cNvPr id="38" name="TextBox 37"/>
          <p:cNvSpPr txBox="1"/>
          <p:nvPr/>
        </p:nvSpPr>
        <p:spPr>
          <a:xfrm>
            <a:off x="5823858" y="827314"/>
            <a:ext cx="2906486" cy="830997"/>
          </a:xfrm>
          <a:prstGeom prst="rect">
            <a:avLst/>
          </a:prstGeom>
          <a:noFill/>
        </p:spPr>
        <p:txBody>
          <a:bodyPr wrap="square" rtlCol="0">
            <a:spAutoFit/>
          </a:bodyPr>
          <a:lstStyle/>
          <a:p>
            <a:r>
              <a:rPr lang="en-US" sz="2400" dirty="0" smtClean="0">
                <a:solidFill>
                  <a:schemeClr val="tx1"/>
                </a:solidFill>
              </a:rPr>
              <a:t>LARAMIDE OROGENY</a:t>
            </a:r>
            <a:endParaRPr lang="en-US" sz="2400"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4" name="Picture 2" descr="115_liberty_cap_and_nevada_falls"/>
          <p:cNvPicPr>
            <a:picLocks noChangeAspect="1" noChangeArrowheads="1"/>
          </p:cNvPicPr>
          <p:nvPr/>
        </p:nvPicPr>
        <p:blipFill>
          <a:blip r:embed="rId3"/>
          <a:srcRect/>
          <a:stretch>
            <a:fillRect/>
          </a:stretch>
        </p:blipFill>
        <p:spPr bwMode="auto">
          <a:xfrm>
            <a:off x="609600" y="0"/>
            <a:ext cx="5143500" cy="6858000"/>
          </a:xfrm>
          <a:prstGeom prst="rect">
            <a:avLst/>
          </a:prstGeom>
          <a:noFill/>
        </p:spPr>
      </p:pic>
      <p:sp>
        <p:nvSpPr>
          <p:cNvPr id="274435" name="Text Box 3"/>
          <p:cNvSpPr txBox="1">
            <a:spLocks noChangeArrowheads="1"/>
          </p:cNvSpPr>
          <p:nvPr/>
        </p:nvSpPr>
        <p:spPr bwMode="auto">
          <a:xfrm>
            <a:off x="5867400" y="1066800"/>
            <a:ext cx="29718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Liberty Cap</a:t>
            </a:r>
          </a:p>
        </p:txBody>
      </p:sp>
      <p:sp>
        <p:nvSpPr>
          <p:cNvPr id="274436" name="Text Box 4"/>
          <p:cNvSpPr txBox="1">
            <a:spLocks noChangeArrowheads="1"/>
          </p:cNvSpPr>
          <p:nvPr/>
        </p:nvSpPr>
        <p:spPr bwMode="auto">
          <a:xfrm>
            <a:off x="5943600" y="4800600"/>
            <a:ext cx="29718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Nevada Falls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1536700" y="2397948"/>
            <a:ext cx="6070600" cy="2062103"/>
          </a:xfrm>
          <a:prstGeom prst="rect">
            <a:avLst/>
          </a:prstGeom>
          <a:noFill/>
          <a:ln w="9525">
            <a:noFill/>
            <a:miter lim="800000"/>
            <a:headEnd/>
            <a:tailEnd/>
          </a:ln>
          <a:effectLst/>
        </p:spPr>
        <p:txBody>
          <a:bodyPr wrap="square">
            <a:spAutoFit/>
          </a:bodyPr>
          <a:lstStyle/>
          <a:p>
            <a:pPr>
              <a:spcBef>
                <a:spcPct val="50000"/>
              </a:spcBef>
            </a:pPr>
            <a:r>
              <a:rPr lang="en-US" u="sng" dirty="0" smtClean="0">
                <a:effectLst>
                  <a:outerShdw blurRad="38100" dist="38100" dir="2700000" algn="tl">
                    <a:srgbClr val="808080"/>
                  </a:outerShdw>
                </a:effectLst>
              </a:rPr>
              <a:t>WATERFALL TYPES</a:t>
            </a:r>
          </a:p>
          <a:p>
            <a:pPr marL="514350" indent="-514350" algn="l">
              <a:spcBef>
                <a:spcPct val="50000"/>
              </a:spcBef>
              <a:buFont typeface="+mj-lt"/>
              <a:buAutoNum type="arabicPeriod"/>
            </a:pPr>
            <a:r>
              <a:rPr lang="en-US" dirty="0" smtClean="0">
                <a:effectLst>
                  <a:outerShdw blurRad="38100" dist="38100" dir="2700000" algn="tl">
                    <a:srgbClr val="808080"/>
                  </a:outerShdw>
                </a:effectLst>
              </a:rPr>
              <a:t>Glacial </a:t>
            </a:r>
            <a:r>
              <a:rPr lang="en-US" dirty="0">
                <a:effectLst>
                  <a:outerShdw blurRad="38100" dist="38100" dir="2700000" algn="tl">
                    <a:srgbClr val="808080"/>
                  </a:outerShdw>
                </a:effectLst>
              </a:rPr>
              <a:t>“Staircase” </a:t>
            </a:r>
            <a:r>
              <a:rPr lang="en-US" dirty="0" smtClean="0">
                <a:effectLst>
                  <a:outerShdw blurRad="38100" dist="38100" dir="2700000" algn="tl">
                    <a:srgbClr val="808080"/>
                  </a:outerShdw>
                </a:effectLst>
              </a:rPr>
              <a:t>Falls</a:t>
            </a:r>
          </a:p>
          <a:p>
            <a:pPr marL="514350" indent="-514350" algn="l">
              <a:spcBef>
                <a:spcPct val="50000"/>
              </a:spcBef>
              <a:buFont typeface="+mj-lt"/>
              <a:buAutoNum type="arabicPeriod"/>
            </a:pPr>
            <a:r>
              <a:rPr lang="en-US" dirty="0" smtClean="0">
                <a:solidFill>
                  <a:schemeClr val="bg2"/>
                </a:solidFill>
                <a:effectLst>
                  <a:outerShdw blurRad="38100" dist="38100" dir="2700000" algn="tl">
                    <a:srgbClr val="808080"/>
                  </a:outerShdw>
                </a:effectLst>
              </a:rPr>
              <a:t>Hanging Valley Falls</a:t>
            </a:r>
            <a:endParaRPr lang="en-US" dirty="0">
              <a:solidFill>
                <a:schemeClr val="bg2"/>
              </a:solidFill>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nevada and vernal"/>
          <p:cNvPicPr>
            <a:picLocks noChangeAspect="1" noChangeArrowheads="1"/>
          </p:cNvPicPr>
          <p:nvPr/>
        </p:nvPicPr>
        <p:blipFill>
          <a:blip r:embed="rId3"/>
          <a:srcRect b="3334"/>
          <a:stretch>
            <a:fillRect/>
          </a:stretch>
        </p:blipFill>
        <p:spPr bwMode="auto">
          <a:xfrm>
            <a:off x="914400" y="0"/>
            <a:ext cx="5202238" cy="6858000"/>
          </a:xfrm>
          <a:prstGeom prst="rect">
            <a:avLst/>
          </a:prstGeom>
          <a:noFill/>
        </p:spPr>
      </p:pic>
      <p:sp>
        <p:nvSpPr>
          <p:cNvPr id="131075" name="Text Box 3"/>
          <p:cNvSpPr txBox="1">
            <a:spLocks noChangeArrowheads="1"/>
          </p:cNvSpPr>
          <p:nvPr/>
        </p:nvSpPr>
        <p:spPr bwMode="auto">
          <a:xfrm>
            <a:off x="6172200" y="1828800"/>
            <a:ext cx="2971800" cy="579438"/>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Nevada</a:t>
            </a:r>
          </a:p>
        </p:txBody>
      </p:sp>
      <p:sp>
        <p:nvSpPr>
          <p:cNvPr id="131076" name="Text Box 4"/>
          <p:cNvSpPr txBox="1">
            <a:spLocks noChangeArrowheads="1"/>
          </p:cNvSpPr>
          <p:nvPr/>
        </p:nvSpPr>
        <p:spPr bwMode="auto">
          <a:xfrm>
            <a:off x="6172200" y="5562600"/>
            <a:ext cx="29718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Vernal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p:cNvPicPr>
            <a:picLocks noChangeAspect="1" noChangeArrowheads="1"/>
          </p:cNvPicPr>
          <p:nvPr/>
        </p:nvPicPr>
        <p:blipFill>
          <a:blip r:embed="rId3"/>
          <a:srcRect t="8203"/>
          <a:stretch>
            <a:fillRect/>
          </a:stretch>
        </p:blipFill>
        <p:spPr bwMode="auto">
          <a:xfrm>
            <a:off x="-1" y="0"/>
            <a:ext cx="9338553" cy="6858000"/>
          </a:xfrm>
          <a:prstGeom prst="rect">
            <a:avLst/>
          </a:prstGeom>
          <a:noFill/>
          <a:ln w="9525">
            <a:noFill/>
            <a:miter lim="800000"/>
            <a:headEnd/>
            <a:tailEnd/>
          </a:ln>
          <a:effectLst/>
        </p:spPr>
      </p:pic>
      <p:sp>
        <p:nvSpPr>
          <p:cNvPr id="3" name="Text Box 3"/>
          <p:cNvSpPr txBox="1">
            <a:spLocks noChangeArrowheads="1"/>
          </p:cNvSpPr>
          <p:nvPr/>
        </p:nvSpPr>
        <p:spPr bwMode="auto">
          <a:xfrm>
            <a:off x="5410200" y="3937000"/>
            <a:ext cx="2108200" cy="579438"/>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Nevada</a:t>
            </a:r>
          </a:p>
        </p:txBody>
      </p:sp>
      <p:sp>
        <p:nvSpPr>
          <p:cNvPr id="4" name="Text Box 4"/>
          <p:cNvSpPr txBox="1">
            <a:spLocks noChangeArrowheads="1"/>
          </p:cNvSpPr>
          <p:nvPr/>
        </p:nvSpPr>
        <p:spPr bwMode="auto">
          <a:xfrm>
            <a:off x="3924300" y="5080000"/>
            <a:ext cx="1879600" cy="579438"/>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Vernal</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descr="nevada top"/>
          <p:cNvPicPr>
            <a:picLocks noChangeAspect="1" noChangeArrowheads="1"/>
          </p:cNvPicPr>
          <p:nvPr/>
        </p:nvPicPr>
        <p:blipFill>
          <a:blip r:embed="rId3"/>
          <a:srcRect/>
          <a:stretch>
            <a:fillRect/>
          </a:stretch>
        </p:blipFill>
        <p:spPr bwMode="auto">
          <a:xfrm>
            <a:off x="-531628" y="0"/>
            <a:ext cx="10207256" cy="6858000"/>
          </a:xfrm>
          <a:prstGeom prst="rect">
            <a:avLst/>
          </a:prstGeom>
          <a:noFill/>
        </p:spPr>
      </p:pic>
      <p:sp>
        <p:nvSpPr>
          <p:cNvPr id="175107" name="Text Box 3"/>
          <p:cNvSpPr txBox="1">
            <a:spLocks noChangeArrowheads="1"/>
          </p:cNvSpPr>
          <p:nvPr/>
        </p:nvSpPr>
        <p:spPr bwMode="auto">
          <a:xfrm>
            <a:off x="0" y="0"/>
            <a:ext cx="3759200" cy="579437"/>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Nevada Falls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descr="083_nevada_falls"/>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3"/>
          <p:cNvSpPr txBox="1">
            <a:spLocks noChangeArrowheads="1"/>
          </p:cNvSpPr>
          <p:nvPr/>
        </p:nvSpPr>
        <p:spPr bwMode="auto">
          <a:xfrm>
            <a:off x="0" y="5854700"/>
            <a:ext cx="3759200" cy="579437"/>
          </a:xfrm>
          <a:prstGeom prst="rect">
            <a:avLst/>
          </a:prstGeom>
          <a:noFill/>
          <a:ln w="9525">
            <a:noFill/>
            <a:miter lim="800000"/>
            <a:headEnd/>
            <a:tailEnd/>
          </a:ln>
          <a:effectLst/>
        </p:spPr>
        <p:txBody>
          <a:bodyPr wrap="square">
            <a:spAutoFit/>
          </a:bodyPr>
          <a:lstStyle/>
          <a:p>
            <a:pPr>
              <a:spcBef>
                <a:spcPct val="50000"/>
              </a:spcBef>
            </a:pPr>
            <a:r>
              <a:rPr lang="en-US" dirty="0">
                <a:effectLst>
                  <a:outerShdw blurRad="38100" dist="38100" dir="2700000" algn="tl">
                    <a:srgbClr val="808080"/>
                  </a:outerShdw>
                </a:effectLst>
              </a:rPr>
              <a:t>Nevada Falls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vernal"/>
          <p:cNvPicPr>
            <a:picLocks noChangeAspect="1" noChangeArrowheads="1"/>
          </p:cNvPicPr>
          <p:nvPr/>
        </p:nvPicPr>
        <p:blipFill>
          <a:blip r:embed="rId3"/>
          <a:srcRect/>
          <a:stretch>
            <a:fillRect/>
          </a:stretch>
        </p:blipFill>
        <p:spPr bwMode="auto">
          <a:xfrm>
            <a:off x="584200" y="0"/>
            <a:ext cx="5181600" cy="7074751"/>
          </a:xfrm>
          <a:prstGeom prst="rect">
            <a:avLst/>
          </a:prstGeom>
          <a:noFill/>
        </p:spPr>
      </p:pic>
      <p:sp>
        <p:nvSpPr>
          <p:cNvPr id="3" name="Text Box 3"/>
          <p:cNvSpPr txBox="1">
            <a:spLocks noChangeArrowheads="1"/>
          </p:cNvSpPr>
          <p:nvPr/>
        </p:nvSpPr>
        <p:spPr bwMode="auto">
          <a:xfrm>
            <a:off x="5867400" y="3139281"/>
            <a:ext cx="3276600" cy="579437"/>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Vernal </a:t>
            </a:r>
            <a:r>
              <a:rPr lang="en-US" dirty="0">
                <a:effectLst>
                  <a:outerShdw blurRad="38100" dist="38100" dir="2700000" algn="tl">
                    <a:srgbClr val="808080"/>
                  </a:outerShdw>
                </a:effectLst>
              </a:rPr>
              <a:t>Falls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074_vernal_falls"/>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3" name="Text Box 3"/>
          <p:cNvSpPr txBox="1">
            <a:spLocks noChangeArrowheads="1"/>
          </p:cNvSpPr>
          <p:nvPr/>
        </p:nvSpPr>
        <p:spPr bwMode="auto">
          <a:xfrm rot="431308">
            <a:off x="1536700" y="2120900"/>
            <a:ext cx="3759200" cy="1077218"/>
          </a:xfrm>
          <a:prstGeom prst="rect">
            <a:avLst/>
          </a:prstGeom>
          <a:noFill/>
          <a:ln w="9525">
            <a:noFill/>
            <a:miter lim="800000"/>
            <a:headEnd/>
            <a:tailEnd/>
          </a:ln>
          <a:effectLst/>
        </p:spPr>
        <p:txBody>
          <a:bodyPr wrap="square">
            <a:spAutoFit/>
          </a:bodyPr>
          <a:lstStyle/>
          <a:p>
            <a:pPr>
              <a:spcBef>
                <a:spcPct val="50000"/>
              </a:spcBef>
            </a:pPr>
            <a:r>
              <a:rPr lang="en-US" dirty="0" smtClean="0">
                <a:effectLst>
                  <a:outerShdw blurRad="38100" dist="38100" dir="2700000" algn="tl">
                    <a:srgbClr val="808080"/>
                  </a:outerShdw>
                </a:effectLst>
              </a:rPr>
              <a:t>Vernal Falls Master Joint</a:t>
            </a:r>
            <a:endParaRPr lang="en-US" dirty="0">
              <a:effectLst>
                <a:outerShdw blurRad="38100" dist="38100" dir="2700000" algn="tl">
                  <a:srgbClr val="808080"/>
                </a:outerShd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536700" y="2397948"/>
            <a:ext cx="6070600" cy="2062103"/>
          </a:xfrm>
          <a:prstGeom prst="rect">
            <a:avLst/>
          </a:prstGeom>
          <a:noFill/>
          <a:ln w="9525">
            <a:noFill/>
            <a:miter lim="800000"/>
            <a:headEnd/>
            <a:tailEnd/>
          </a:ln>
          <a:effectLst/>
        </p:spPr>
        <p:txBody>
          <a:bodyPr wrap="square">
            <a:spAutoFit/>
          </a:bodyPr>
          <a:lstStyle/>
          <a:p>
            <a:pPr>
              <a:spcBef>
                <a:spcPct val="50000"/>
              </a:spcBef>
            </a:pPr>
            <a:r>
              <a:rPr lang="en-US" u="sng" dirty="0" smtClean="0">
                <a:effectLst>
                  <a:outerShdw blurRad="38100" dist="38100" dir="2700000" algn="tl">
                    <a:srgbClr val="808080"/>
                  </a:outerShdw>
                </a:effectLst>
              </a:rPr>
              <a:t>WATERFALL TYPES</a:t>
            </a:r>
          </a:p>
          <a:p>
            <a:pPr marL="514350" indent="-514350" algn="l">
              <a:spcBef>
                <a:spcPct val="50000"/>
              </a:spcBef>
              <a:buFont typeface="+mj-lt"/>
              <a:buAutoNum type="arabicPeriod"/>
            </a:pPr>
            <a:r>
              <a:rPr lang="en-US" dirty="0" smtClean="0">
                <a:solidFill>
                  <a:schemeClr val="bg2"/>
                </a:solidFill>
                <a:effectLst>
                  <a:outerShdw blurRad="38100" dist="38100" dir="2700000" algn="tl">
                    <a:srgbClr val="808080"/>
                  </a:outerShdw>
                </a:effectLst>
              </a:rPr>
              <a:t>Glacial </a:t>
            </a:r>
            <a:r>
              <a:rPr lang="en-US" dirty="0">
                <a:solidFill>
                  <a:schemeClr val="bg2"/>
                </a:solidFill>
                <a:effectLst>
                  <a:outerShdw blurRad="38100" dist="38100" dir="2700000" algn="tl">
                    <a:srgbClr val="808080"/>
                  </a:outerShdw>
                </a:effectLst>
              </a:rPr>
              <a:t>“Staircase” </a:t>
            </a:r>
            <a:r>
              <a:rPr lang="en-US" dirty="0" smtClean="0">
                <a:solidFill>
                  <a:schemeClr val="bg2"/>
                </a:solidFill>
                <a:effectLst>
                  <a:outerShdw blurRad="38100" dist="38100" dir="2700000" algn="tl">
                    <a:srgbClr val="808080"/>
                  </a:outerShdw>
                </a:effectLst>
              </a:rPr>
              <a:t>Falls</a:t>
            </a:r>
          </a:p>
          <a:p>
            <a:pPr marL="514350" indent="-514350" algn="l">
              <a:spcBef>
                <a:spcPct val="50000"/>
              </a:spcBef>
              <a:buFont typeface="+mj-lt"/>
              <a:buAutoNum type="arabicPeriod"/>
            </a:pPr>
            <a:r>
              <a:rPr lang="en-US" dirty="0" smtClean="0">
                <a:effectLst>
                  <a:outerShdw blurRad="38100" dist="38100" dir="2700000" algn="tl">
                    <a:srgbClr val="808080"/>
                  </a:outerShdw>
                </a:effectLst>
              </a:rPr>
              <a:t>Hanging Valley Falls</a:t>
            </a:r>
            <a:endParaRPr lang="en-US" dirty="0">
              <a:effectLst>
                <a:outerShdw blurRad="38100" dist="38100" dir="2700000" algn="tl">
                  <a:srgbClr val="808080"/>
                </a:outerShdw>
              </a:effectLst>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descr="Yosemite 01B RFH"/>
          <p:cNvPicPr>
            <a:picLocks noChangeAspect="1" noChangeArrowheads="1"/>
          </p:cNvPicPr>
          <p:nvPr/>
        </p:nvPicPr>
        <p:blipFill>
          <a:blip r:embed="rId3"/>
          <a:srcRect/>
          <a:stretch>
            <a:fillRect/>
          </a:stretch>
        </p:blipFill>
        <p:spPr bwMode="auto">
          <a:xfrm>
            <a:off x="-266700" y="0"/>
            <a:ext cx="10276296" cy="68580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7"/>
          <p:cNvSpPr/>
          <p:nvPr/>
        </p:nvSpPr>
        <p:spPr bwMode="auto">
          <a:xfrm>
            <a:off x="185053" y="2306392"/>
            <a:ext cx="6760029" cy="653143"/>
          </a:xfrm>
          <a:custGeom>
            <a:avLst/>
            <a:gdLst>
              <a:gd name="connsiteX0" fmla="*/ 7021286 w 7021286"/>
              <a:gd name="connsiteY0" fmla="*/ 0 h 1045028"/>
              <a:gd name="connsiteX1" fmla="*/ 3516086 w 7021286"/>
              <a:gd name="connsiteY1" fmla="*/ 718457 h 1045028"/>
              <a:gd name="connsiteX2" fmla="*/ 0 w 7021286"/>
              <a:gd name="connsiteY2" fmla="*/ 1045028 h 1045028"/>
            </a:gdLst>
            <a:ahLst/>
            <a:cxnLst>
              <a:cxn ang="0">
                <a:pos x="connsiteX0" y="connsiteY0"/>
              </a:cxn>
              <a:cxn ang="0">
                <a:pos x="connsiteX1" y="connsiteY1"/>
              </a:cxn>
              <a:cxn ang="0">
                <a:pos x="connsiteX2" y="connsiteY2"/>
              </a:cxn>
            </a:cxnLst>
            <a:rect l="l" t="t" r="r" b="b"/>
            <a:pathLst>
              <a:path w="7021286" h="1045028">
                <a:moveTo>
                  <a:pt x="7021286" y="0"/>
                </a:moveTo>
                <a:cubicBezTo>
                  <a:pt x="5853793" y="272143"/>
                  <a:pt x="4686300" y="544286"/>
                  <a:pt x="3516086" y="718457"/>
                </a:cubicBezTo>
                <a:cubicBezTo>
                  <a:pt x="2345872" y="892628"/>
                  <a:pt x="1172936" y="968828"/>
                  <a:pt x="0" y="1045028"/>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9" name="Freeform 8"/>
          <p:cNvSpPr/>
          <p:nvPr/>
        </p:nvSpPr>
        <p:spPr bwMode="auto">
          <a:xfrm>
            <a:off x="2188026" y="4135192"/>
            <a:ext cx="6847114" cy="653143"/>
          </a:xfrm>
          <a:custGeom>
            <a:avLst/>
            <a:gdLst>
              <a:gd name="connsiteX0" fmla="*/ 7021286 w 7021286"/>
              <a:gd name="connsiteY0" fmla="*/ 0 h 1045028"/>
              <a:gd name="connsiteX1" fmla="*/ 3516086 w 7021286"/>
              <a:gd name="connsiteY1" fmla="*/ 718457 h 1045028"/>
              <a:gd name="connsiteX2" fmla="*/ 0 w 7021286"/>
              <a:gd name="connsiteY2" fmla="*/ 1045028 h 1045028"/>
            </a:gdLst>
            <a:ahLst/>
            <a:cxnLst>
              <a:cxn ang="0">
                <a:pos x="connsiteX0" y="connsiteY0"/>
              </a:cxn>
              <a:cxn ang="0">
                <a:pos x="connsiteX1" y="connsiteY1"/>
              </a:cxn>
              <a:cxn ang="0">
                <a:pos x="connsiteX2" y="connsiteY2"/>
              </a:cxn>
            </a:cxnLst>
            <a:rect l="l" t="t" r="r" b="b"/>
            <a:pathLst>
              <a:path w="7021286" h="1045028">
                <a:moveTo>
                  <a:pt x="7021286" y="0"/>
                </a:moveTo>
                <a:cubicBezTo>
                  <a:pt x="5853793" y="272143"/>
                  <a:pt x="4686300" y="544286"/>
                  <a:pt x="3516086" y="718457"/>
                </a:cubicBezTo>
                <a:cubicBezTo>
                  <a:pt x="2345872" y="892628"/>
                  <a:pt x="1172936" y="968828"/>
                  <a:pt x="0" y="1045028"/>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0" name="Freeform 9"/>
          <p:cNvSpPr/>
          <p:nvPr/>
        </p:nvSpPr>
        <p:spPr bwMode="auto">
          <a:xfrm rot="13110729" flipV="1">
            <a:off x="-162101" y="3776427"/>
            <a:ext cx="2708161" cy="195015"/>
          </a:xfrm>
          <a:custGeom>
            <a:avLst/>
            <a:gdLst>
              <a:gd name="connsiteX0" fmla="*/ 7021286 w 7021286"/>
              <a:gd name="connsiteY0" fmla="*/ 0 h 1045028"/>
              <a:gd name="connsiteX1" fmla="*/ 3516086 w 7021286"/>
              <a:gd name="connsiteY1" fmla="*/ 718457 h 1045028"/>
              <a:gd name="connsiteX2" fmla="*/ 0 w 7021286"/>
              <a:gd name="connsiteY2" fmla="*/ 1045028 h 1045028"/>
            </a:gdLst>
            <a:ahLst/>
            <a:cxnLst>
              <a:cxn ang="0">
                <a:pos x="connsiteX0" y="connsiteY0"/>
              </a:cxn>
              <a:cxn ang="0">
                <a:pos x="connsiteX1" y="connsiteY1"/>
              </a:cxn>
              <a:cxn ang="0">
                <a:pos x="connsiteX2" y="connsiteY2"/>
              </a:cxn>
            </a:cxnLst>
            <a:rect l="l" t="t" r="r" b="b"/>
            <a:pathLst>
              <a:path w="7021286" h="1045028">
                <a:moveTo>
                  <a:pt x="7021286" y="0"/>
                </a:moveTo>
                <a:cubicBezTo>
                  <a:pt x="5853793" y="272143"/>
                  <a:pt x="4686300" y="544286"/>
                  <a:pt x="3516086" y="718457"/>
                </a:cubicBezTo>
                <a:cubicBezTo>
                  <a:pt x="2345872" y="892628"/>
                  <a:pt x="1172936" y="968828"/>
                  <a:pt x="0" y="1045028"/>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1" name="Freeform 10"/>
          <p:cNvSpPr/>
          <p:nvPr/>
        </p:nvSpPr>
        <p:spPr bwMode="auto">
          <a:xfrm rot="2019077" flipV="1">
            <a:off x="6608052" y="3026165"/>
            <a:ext cx="2743525" cy="371701"/>
          </a:xfrm>
          <a:custGeom>
            <a:avLst/>
            <a:gdLst>
              <a:gd name="connsiteX0" fmla="*/ 7021286 w 7021286"/>
              <a:gd name="connsiteY0" fmla="*/ 0 h 1045028"/>
              <a:gd name="connsiteX1" fmla="*/ 3516086 w 7021286"/>
              <a:gd name="connsiteY1" fmla="*/ 718457 h 1045028"/>
              <a:gd name="connsiteX2" fmla="*/ 0 w 7021286"/>
              <a:gd name="connsiteY2" fmla="*/ 1045028 h 1045028"/>
              <a:gd name="connsiteX0" fmla="*/ 7106774 w 7106774"/>
              <a:gd name="connsiteY0" fmla="*/ 0 h 1028400"/>
              <a:gd name="connsiteX1" fmla="*/ 3516086 w 7106774"/>
              <a:gd name="connsiteY1" fmla="*/ 701829 h 1028400"/>
              <a:gd name="connsiteX2" fmla="*/ 0 w 7106774"/>
              <a:gd name="connsiteY2" fmla="*/ 1028400 h 1028400"/>
              <a:gd name="connsiteX0" fmla="*/ 7106774 w 7106774"/>
              <a:gd name="connsiteY0" fmla="*/ 0 h 1063042"/>
              <a:gd name="connsiteX1" fmla="*/ 3516086 w 7106774"/>
              <a:gd name="connsiteY1" fmla="*/ 701829 h 1063042"/>
              <a:gd name="connsiteX2" fmla="*/ 1598713 w 7106774"/>
              <a:gd name="connsiteY2" fmla="*/ 1063042 h 1063042"/>
              <a:gd name="connsiteX3" fmla="*/ 0 w 7106774"/>
              <a:gd name="connsiteY3" fmla="*/ 1028400 h 1063042"/>
              <a:gd name="connsiteX0" fmla="*/ 7106774 w 7106774"/>
              <a:gd name="connsiteY0" fmla="*/ 0 h 1063042"/>
              <a:gd name="connsiteX1" fmla="*/ 5391015 w 7106774"/>
              <a:gd name="connsiteY1" fmla="*/ 519585 h 1063042"/>
              <a:gd name="connsiteX2" fmla="*/ 3516086 w 7106774"/>
              <a:gd name="connsiteY2" fmla="*/ 701829 h 1063042"/>
              <a:gd name="connsiteX3" fmla="*/ 1598713 w 7106774"/>
              <a:gd name="connsiteY3" fmla="*/ 1063042 h 1063042"/>
              <a:gd name="connsiteX4" fmla="*/ 0 w 7106774"/>
              <a:gd name="connsiteY4" fmla="*/ 1028400 h 1063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74" h="1063042">
                <a:moveTo>
                  <a:pt x="7106774" y="0"/>
                </a:moveTo>
                <a:cubicBezTo>
                  <a:pt x="6817758" y="62534"/>
                  <a:pt x="5989463" y="402614"/>
                  <a:pt x="5391015" y="519585"/>
                </a:cubicBezTo>
                <a:cubicBezTo>
                  <a:pt x="4792567" y="636556"/>
                  <a:pt x="4145080" y="587190"/>
                  <a:pt x="3516086" y="701829"/>
                </a:cubicBezTo>
                <a:cubicBezTo>
                  <a:pt x="2592990" y="851024"/>
                  <a:pt x="2184727" y="1008614"/>
                  <a:pt x="1598713" y="1063042"/>
                </a:cubicBezTo>
                <a:lnTo>
                  <a:pt x="0" y="1028400"/>
                </a:ln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2" name="TextBox 11"/>
          <p:cNvSpPr txBox="1"/>
          <p:nvPr/>
        </p:nvSpPr>
        <p:spPr>
          <a:xfrm rot="21332449">
            <a:off x="2982464" y="2182165"/>
            <a:ext cx="2191381" cy="523220"/>
          </a:xfrm>
          <a:prstGeom prst="rect">
            <a:avLst/>
          </a:prstGeom>
          <a:noFill/>
        </p:spPr>
        <p:txBody>
          <a:bodyPr wrap="square" rtlCol="0">
            <a:spAutoFit/>
          </a:bodyPr>
          <a:lstStyle/>
          <a:p>
            <a:r>
              <a:rPr lang="en-US" sz="2800" dirty="0" smtClean="0">
                <a:solidFill>
                  <a:schemeClr val="tx1"/>
                </a:solidFill>
              </a:rPr>
              <a:t>Peneplain</a:t>
            </a:r>
            <a:endParaRPr lang="en-US" sz="2800" dirty="0">
              <a:solidFill>
                <a:schemeClr val="tx1"/>
              </a:solidFill>
            </a:endParaRPr>
          </a:p>
        </p:txBody>
      </p:sp>
      <p:sp>
        <p:nvSpPr>
          <p:cNvPr id="13" name="Freeform 12"/>
          <p:cNvSpPr/>
          <p:nvPr/>
        </p:nvSpPr>
        <p:spPr bwMode="auto">
          <a:xfrm>
            <a:off x="1003061" y="3110475"/>
            <a:ext cx="6959600" cy="774700"/>
          </a:xfrm>
          <a:custGeom>
            <a:avLst/>
            <a:gdLst>
              <a:gd name="connsiteX0" fmla="*/ 6959600 w 6959600"/>
              <a:gd name="connsiteY0" fmla="*/ 28222 h 774700"/>
              <a:gd name="connsiteX1" fmla="*/ 6451600 w 6959600"/>
              <a:gd name="connsiteY1" fmla="*/ 19755 h 774700"/>
              <a:gd name="connsiteX2" fmla="*/ 6383867 w 6959600"/>
              <a:gd name="connsiteY2" fmla="*/ 146755 h 774700"/>
              <a:gd name="connsiteX3" fmla="*/ 6223000 w 6959600"/>
              <a:gd name="connsiteY3" fmla="*/ 324555 h 774700"/>
              <a:gd name="connsiteX4" fmla="*/ 5842000 w 6959600"/>
              <a:gd name="connsiteY4" fmla="*/ 129822 h 774700"/>
              <a:gd name="connsiteX5" fmla="*/ 5477934 w 6959600"/>
              <a:gd name="connsiteY5" fmla="*/ 87489 h 774700"/>
              <a:gd name="connsiteX6" fmla="*/ 5477934 w 6959600"/>
              <a:gd name="connsiteY6" fmla="*/ 273755 h 774700"/>
              <a:gd name="connsiteX7" fmla="*/ 5325534 w 6959600"/>
              <a:gd name="connsiteY7" fmla="*/ 426155 h 774700"/>
              <a:gd name="connsiteX8" fmla="*/ 4318000 w 6959600"/>
              <a:gd name="connsiteY8" fmla="*/ 299155 h 774700"/>
              <a:gd name="connsiteX9" fmla="*/ 3818467 w 6959600"/>
              <a:gd name="connsiteY9" fmla="*/ 705555 h 774700"/>
              <a:gd name="connsiteX10" fmla="*/ 3488267 w 6959600"/>
              <a:gd name="connsiteY10" fmla="*/ 409222 h 774700"/>
              <a:gd name="connsiteX11" fmla="*/ 3200400 w 6959600"/>
              <a:gd name="connsiteY11" fmla="*/ 206022 h 774700"/>
              <a:gd name="connsiteX12" fmla="*/ 3132667 w 6959600"/>
              <a:gd name="connsiteY12" fmla="*/ 358422 h 774700"/>
              <a:gd name="connsiteX13" fmla="*/ 3158067 w 6959600"/>
              <a:gd name="connsiteY13" fmla="*/ 510822 h 774700"/>
              <a:gd name="connsiteX14" fmla="*/ 3031067 w 6959600"/>
              <a:gd name="connsiteY14" fmla="*/ 510822 h 774700"/>
              <a:gd name="connsiteX15" fmla="*/ 2692400 w 6959600"/>
              <a:gd name="connsiteY15" fmla="*/ 460022 h 774700"/>
              <a:gd name="connsiteX16" fmla="*/ 2675467 w 6959600"/>
              <a:gd name="connsiteY16" fmla="*/ 756355 h 774700"/>
              <a:gd name="connsiteX17" fmla="*/ 2311400 w 6959600"/>
              <a:gd name="connsiteY17" fmla="*/ 570089 h 774700"/>
              <a:gd name="connsiteX18" fmla="*/ 1972734 w 6959600"/>
              <a:gd name="connsiteY18" fmla="*/ 290689 h 774700"/>
              <a:gd name="connsiteX19" fmla="*/ 1710267 w 6959600"/>
              <a:gd name="connsiteY19" fmla="*/ 646289 h 774700"/>
              <a:gd name="connsiteX20" fmla="*/ 1397000 w 6959600"/>
              <a:gd name="connsiteY20" fmla="*/ 595489 h 774700"/>
              <a:gd name="connsiteX21" fmla="*/ 1117600 w 6959600"/>
              <a:gd name="connsiteY21" fmla="*/ 697089 h 774700"/>
              <a:gd name="connsiteX22" fmla="*/ 804334 w 6959600"/>
              <a:gd name="connsiteY22" fmla="*/ 265289 h 774700"/>
              <a:gd name="connsiteX23" fmla="*/ 635000 w 6959600"/>
              <a:gd name="connsiteY23" fmla="*/ 290689 h 774700"/>
              <a:gd name="connsiteX24" fmla="*/ 338667 w 6959600"/>
              <a:gd name="connsiteY24" fmla="*/ 265289 h 774700"/>
              <a:gd name="connsiteX25" fmla="*/ 228600 w 6959600"/>
              <a:gd name="connsiteY25" fmla="*/ 485422 h 774700"/>
              <a:gd name="connsiteX26" fmla="*/ 127000 w 6959600"/>
              <a:gd name="connsiteY26" fmla="*/ 460022 h 774700"/>
              <a:gd name="connsiteX27" fmla="*/ 0 w 6959600"/>
              <a:gd name="connsiteY27" fmla="*/ 646289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959600" h="774700">
                <a:moveTo>
                  <a:pt x="6959600" y="28222"/>
                </a:moveTo>
                <a:cubicBezTo>
                  <a:pt x="6753577" y="14111"/>
                  <a:pt x="6547555" y="0"/>
                  <a:pt x="6451600" y="19755"/>
                </a:cubicBezTo>
                <a:cubicBezTo>
                  <a:pt x="6355645" y="39510"/>
                  <a:pt x="6421967" y="95955"/>
                  <a:pt x="6383867" y="146755"/>
                </a:cubicBezTo>
                <a:cubicBezTo>
                  <a:pt x="6345767" y="197555"/>
                  <a:pt x="6313311" y="327377"/>
                  <a:pt x="6223000" y="324555"/>
                </a:cubicBezTo>
                <a:cubicBezTo>
                  <a:pt x="6132689" y="321733"/>
                  <a:pt x="5966178" y="169333"/>
                  <a:pt x="5842000" y="129822"/>
                </a:cubicBezTo>
                <a:cubicBezTo>
                  <a:pt x="5717822" y="90311"/>
                  <a:pt x="5538612" y="63500"/>
                  <a:pt x="5477934" y="87489"/>
                </a:cubicBezTo>
                <a:cubicBezTo>
                  <a:pt x="5417256" y="111478"/>
                  <a:pt x="5503334" y="217311"/>
                  <a:pt x="5477934" y="273755"/>
                </a:cubicBezTo>
                <a:cubicBezTo>
                  <a:pt x="5452534" y="330199"/>
                  <a:pt x="5518856" y="421922"/>
                  <a:pt x="5325534" y="426155"/>
                </a:cubicBezTo>
                <a:cubicBezTo>
                  <a:pt x="5132212" y="430388"/>
                  <a:pt x="4569178" y="252588"/>
                  <a:pt x="4318000" y="299155"/>
                </a:cubicBezTo>
                <a:cubicBezTo>
                  <a:pt x="4066822" y="345722"/>
                  <a:pt x="3956756" y="687211"/>
                  <a:pt x="3818467" y="705555"/>
                </a:cubicBezTo>
                <a:cubicBezTo>
                  <a:pt x="3680178" y="723900"/>
                  <a:pt x="3591278" y="492478"/>
                  <a:pt x="3488267" y="409222"/>
                </a:cubicBezTo>
                <a:cubicBezTo>
                  <a:pt x="3385256" y="325967"/>
                  <a:pt x="3259667" y="214489"/>
                  <a:pt x="3200400" y="206022"/>
                </a:cubicBezTo>
                <a:cubicBezTo>
                  <a:pt x="3141133" y="197555"/>
                  <a:pt x="3139723" y="307622"/>
                  <a:pt x="3132667" y="358422"/>
                </a:cubicBezTo>
                <a:cubicBezTo>
                  <a:pt x="3125612" y="409222"/>
                  <a:pt x="3175000" y="485422"/>
                  <a:pt x="3158067" y="510822"/>
                </a:cubicBezTo>
                <a:cubicBezTo>
                  <a:pt x="3141134" y="536222"/>
                  <a:pt x="3108678" y="519289"/>
                  <a:pt x="3031067" y="510822"/>
                </a:cubicBezTo>
                <a:cubicBezTo>
                  <a:pt x="2953456" y="502355"/>
                  <a:pt x="2751667" y="419100"/>
                  <a:pt x="2692400" y="460022"/>
                </a:cubicBezTo>
                <a:cubicBezTo>
                  <a:pt x="2633133" y="500944"/>
                  <a:pt x="2738967" y="738010"/>
                  <a:pt x="2675467" y="756355"/>
                </a:cubicBezTo>
                <a:cubicBezTo>
                  <a:pt x="2611967" y="774700"/>
                  <a:pt x="2428522" y="647700"/>
                  <a:pt x="2311400" y="570089"/>
                </a:cubicBezTo>
                <a:cubicBezTo>
                  <a:pt x="2194278" y="492478"/>
                  <a:pt x="2072923" y="277989"/>
                  <a:pt x="1972734" y="290689"/>
                </a:cubicBezTo>
                <a:cubicBezTo>
                  <a:pt x="1872545" y="303389"/>
                  <a:pt x="1806223" y="595489"/>
                  <a:pt x="1710267" y="646289"/>
                </a:cubicBezTo>
                <a:cubicBezTo>
                  <a:pt x="1614311" y="697089"/>
                  <a:pt x="1495778" y="587022"/>
                  <a:pt x="1397000" y="595489"/>
                </a:cubicBezTo>
                <a:cubicBezTo>
                  <a:pt x="1298222" y="603956"/>
                  <a:pt x="1216378" y="752122"/>
                  <a:pt x="1117600" y="697089"/>
                </a:cubicBezTo>
                <a:cubicBezTo>
                  <a:pt x="1018822" y="642056"/>
                  <a:pt x="884767" y="333022"/>
                  <a:pt x="804334" y="265289"/>
                </a:cubicBezTo>
                <a:cubicBezTo>
                  <a:pt x="723901" y="197556"/>
                  <a:pt x="712611" y="290689"/>
                  <a:pt x="635000" y="290689"/>
                </a:cubicBezTo>
                <a:cubicBezTo>
                  <a:pt x="557389" y="290689"/>
                  <a:pt x="406400" y="232834"/>
                  <a:pt x="338667" y="265289"/>
                </a:cubicBezTo>
                <a:cubicBezTo>
                  <a:pt x="270934" y="297745"/>
                  <a:pt x="263878" y="452967"/>
                  <a:pt x="228600" y="485422"/>
                </a:cubicBezTo>
                <a:cubicBezTo>
                  <a:pt x="193322" y="517877"/>
                  <a:pt x="165100" y="433211"/>
                  <a:pt x="127000" y="460022"/>
                </a:cubicBezTo>
                <a:cubicBezTo>
                  <a:pt x="88900" y="486833"/>
                  <a:pt x="44450" y="566561"/>
                  <a:pt x="0" y="646289"/>
                </a:cubicBezTo>
              </a:path>
            </a:pathLst>
          </a:custGeom>
          <a:noFill/>
          <a:ln w="508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4" name="Freeform 13"/>
          <p:cNvSpPr/>
          <p:nvPr/>
        </p:nvSpPr>
        <p:spPr bwMode="auto">
          <a:xfrm>
            <a:off x="6311661" y="2562962"/>
            <a:ext cx="225778" cy="626533"/>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5" name="Freeform 14"/>
          <p:cNvSpPr/>
          <p:nvPr/>
        </p:nvSpPr>
        <p:spPr bwMode="auto">
          <a:xfrm rot="16200000" flipH="1">
            <a:off x="7319194" y="3317268"/>
            <a:ext cx="397933" cy="626533"/>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6" name="Freeform 15"/>
          <p:cNvSpPr/>
          <p:nvPr/>
        </p:nvSpPr>
        <p:spPr bwMode="auto">
          <a:xfrm rot="21043989" flipH="1">
            <a:off x="5258972" y="2749229"/>
            <a:ext cx="248356" cy="626533"/>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7" name="Freeform 16"/>
          <p:cNvSpPr/>
          <p:nvPr/>
        </p:nvSpPr>
        <p:spPr bwMode="auto">
          <a:xfrm rot="19432974">
            <a:off x="3839394" y="3739828"/>
            <a:ext cx="225778" cy="626533"/>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8" name="Freeform 17"/>
          <p:cNvSpPr/>
          <p:nvPr/>
        </p:nvSpPr>
        <p:spPr bwMode="auto">
          <a:xfrm rot="21382777">
            <a:off x="4008728" y="2706896"/>
            <a:ext cx="225778" cy="626533"/>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9" name="Freeform 18"/>
          <p:cNvSpPr/>
          <p:nvPr/>
        </p:nvSpPr>
        <p:spPr bwMode="auto">
          <a:xfrm rot="19432974">
            <a:off x="4948528" y="3705963"/>
            <a:ext cx="225778" cy="626533"/>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0" name="Freeform 19"/>
          <p:cNvSpPr/>
          <p:nvPr/>
        </p:nvSpPr>
        <p:spPr bwMode="auto">
          <a:xfrm rot="314982" flipH="1" flipV="1">
            <a:off x="2725057" y="2890072"/>
            <a:ext cx="325487" cy="524099"/>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1" name="Freeform 20"/>
          <p:cNvSpPr/>
          <p:nvPr/>
        </p:nvSpPr>
        <p:spPr bwMode="auto">
          <a:xfrm rot="18982250" flipH="1" flipV="1">
            <a:off x="2347070" y="3633363"/>
            <a:ext cx="426970" cy="999742"/>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2" name="Freeform 21"/>
          <p:cNvSpPr/>
          <p:nvPr/>
        </p:nvSpPr>
        <p:spPr bwMode="auto">
          <a:xfrm rot="17531278" flipV="1">
            <a:off x="6527686" y="3407772"/>
            <a:ext cx="225778" cy="507811"/>
          </a:xfrm>
          <a:custGeom>
            <a:avLst/>
            <a:gdLst>
              <a:gd name="connsiteX0" fmla="*/ 0 w 225778"/>
              <a:gd name="connsiteY0" fmla="*/ 0 h 482600"/>
              <a:gd name="connsiteX1" fmla="*/ 143934 w 225778"/>
              <a:gd name="connsiteY1" fmla="*/ 143934 h 482600"/>
              <a:gd name="connsiteX2" fmla="*/ 84667 w 225778"/>
              <a:gd name="connsiteY2" fmla="*/ 237067 h 482600"/>
              <a:gd name="connsiteX3" fmla="*/ 211667 w 225778"/>
              <a:gd name="connsiteY3" fmla="*/ 347134 h 482600"/>
              <a:gd name="connsiteX4" fmla="*/ 169334 w 225778"/>
              <a:gd name="connsiteY4" fmla="*/ 457200 h 482600"/>
              <a:gd name="connsiteX5" fmla="*/ 160867 w 225778"/>
              <a:gd name="connsiteY5" fmla="*/ 474134 h 482600"/>
              <a:gd name="connsiteX6" fmla="*/ 143934 w 225778"/>
              <a:gd name="connsiteY6" fmla="*/ 482600 h 48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778" h="482600">
                <a:moveTo>
                  <a:pt x="0" y="0"/>
                </a:moveTo>
                <a:cubicBezTo>
                  <a:pt x="64911" y="52211"/>
                  <a:pt x="129823" y="104423"/>
                  <a:pt x="143934" y="143934"/>
                </a:cubicBezTo>
                <a:cubicBezTo>
                  <a:pt x="158045" y="183445"/>
                  <a:pt x="73378" y="203200"/>
                  <a:pt x="84667" y="237067"/>
                </a:cubicBezTo>
                <a:cubicBezTo>
                  <a:pt x="95956" y="270934"/>
                  <a:pt x="197556" y="310445"/>
                  <a:pt x="211667" y="347134"/>
                </a:cubicBezTo>
                <a:cubicBezTo>
                  <a:pt x="225778" y="383823"/>
                  <a:pt x="177801" y="436033"/>
                  <a:pt x="169334" y="457200"/>
                </a:cubicBezTo>
                <a:cubicBezTo>
                  <a:pt x="160867" y="478367"/>
                  <a:pt x="165100" y="469901"/>
                  <a:pt x="160867" y="474134"/>
                </a:cubicBezTo>
                <a:cubicBezTo>
                  <a:pt x="156634" y="478367"/>
                  <a:pt x="150284" y="480483"/>
                  <a:pt x="143934" y="482600"/>
                </a:cubicBezTo>
              </a:path>
            </a:pathLst>
          </a:custGeom>
          <a:noFill/>
          <a:ln w="25400"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24" name="TextBox 23"/>
          <p:cNvSpPr txBox="1"/>
          <p:nvPr/>
        </p:nvSpPr>
        <p:spPr>
          <a:xfrm rot="21207366">
            <a:off x="3676982" y="3633749"/>
            <a:ext cx="3623142" cy="523220"/>
          </a:xfrm>
          <a:prstGeom prst="rect">
            <a:avLst/>
          </a:prstGeom>
          <a:noFill/>
        </p:spPr>
        <p:txBody>
          <a:bodyPr wrap="square" rtlCol="0">
            <a:spAutoFit/>
          </a:bodyPr>
          <a:lstStyle/>
          <a:p>
            <a:r>
              <a:rPr lang="en-US" sz="2800" i="1" spc="600" dirty="0" smtClean="0">
                <a:solidFill>
                  <a:schemeClr val="accent1">
                    <a:lumMod val="50000"/>
                  </a:schemeClr>
                </a:solidFill>
              </a:rPr>
              <a:t>Merced River</a:t>
            </a:r>
            <a:endParaRPr lang="en-US" sz="2800" i="1" spc="600" dirty="0">
              <a:solidFill>
                <a:schemeClr val="accent1">
                  <a:lumMod val="50000"/>
                </a:schemeClr>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Yosemite 24 RFH"/>
          <p:cNvPicPr>
            <a:picLocks noChangeAspect="1" noChangeArrowheads="1"/>
          </p:cNvPicPr>
          <p:nvPr/>
        </p:nvPicPr>
        <p:blipFill>
          <a:blip r:embed="rId3"/>
          <a:srcRect/>
          <a:stretch>
            <a:fillRect/>
          </a:stretch>
        </p:blipFill>
        <p:spPr bwMode="auto">
          <a:xfrm>
            <a:off x="-1" y="0"/>
            <a:ext cx="10082205" cy="6858000"/>
          </a:xfrm>
          <a:prstGeom prst="rect">
            <a:avLst/>
          </a:prstGeom>
          <a:noFill/>
        </p:spPr>
      </p:pic>
      <p:sp>
        <p:nvSpPr>
          <p:cNvPr id="3" name="TextBox 2"/>
          <p:cNvSpPr txBox="1"/>
          <p:nvPr/>
        </p:nvSpPr>
        <p:spPr>
          <a:xfrm>
            <a:off x="1206500" y="5270500"/>
            <a:ext cx="2768600" cy="1077218"/>
          </a:xfrm>
          <a:prstGeom prst="rect">
            <a:avLst/>
          </a:prstGeom>
          <a:noFill/>
        </p:spPr>
        <p:txBody>
          <a:bodyPr wrap="square" rtlCol="0">
            <a:spAutoFit/>
          </a:bodyPr>
          <a:lstStyle/>
          <a:p>
            <a:r>
              <a:rPr lang="en-US" dirty="0" smtClean="0"/>
              <a:t>Bridal Veil Falls</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7" name="Picture 3" descr="Yosemite 01 RFH"/>
          <p:cNvPicPr>
            <a:picLocks noChangeAspect="1" noChangeArrowheads="1"/>
          </p:cNvPicPr>
          <p:nvPr/>
        </p:nvPicPr>
        <p:blipFill>
          <a:blip r:embed="rId3"/>
          <a:srcRect/>
          <a:stretch>
            <a:fillRect/>
          </a:stretch>
        </p:blipFill>
        <p:spPr bwMode="auto">
          <a:xfrm>
            <a:off x="39687" y="0"/>
            <a:ext cx="4532313" cy="6858000"/>
          </a:xfrm>
          <a:prstGeom prst="rect">
            <a:avLst/>
          </a:prstGeom>
          <a:noFill/>
        </p:spPr>
      </p:pic>
      <p:pic>
        <p:nvPicPr>
          <p:cNvPr id="61442" name="Picture 2" descr="http://library.shu.edu/gallery/fanny-veil.jpg"/>
          <p:cNvPicPr>
            <a:picLocks noChangeAspect="1" noChangeArrowheads="1"/>
          </p:cNvPicPr>
          <p:nvPr/>
        </p:nvPicPr>
        <p:blipFill>
          <a:blip r:embed="rId4"/>
          <a:srcRect/>
          <a:stretch>
            <a:fillRect/>
          </a:stretch>
        </p:blipFill>
        <p:spPr bwMode="auto">
          <a:xfrm>
            <a:off x="4576601" y="1"/>
            <a:ext cx="4567400" cy="6858000"/>
          </a:xfrm>
          <a:prstGeom prst="rect">
            <a:avLst/>
          </a:prstGeom>
          <a:noFill/>
        </p:spPr>
      </p:pic>
      <p:sp>
        <p:nvSpPr>
          <p:cNvPr id="4" name="TextBox 3"/>
          <p:cNvSpPr txBox="1"/>
          <p:nvPr/>
        </p:nvSpPr>
        <p:spPr>
          <a:xfrm>
            <a:off x="5486400" y="5372100"/>
            <a:ext cx="2768600" cy="584775"/>
          </a:xfrm>
          <a:prstGeom prst="rect">
            <a:avLst/>
          </a:prstGeom>
          <a:noFill/>
        </p:spPr>
        <p:txBody>
          <a:bodyPr wrap="square" rtlCol="0">
            <a:spAutoFit/>
          </a:bodyPr>
          <a:lstStyle/>
          <a:p>
            <a:r>
              <a:rPr lang="en-US" dirty="0" smtClean="0"/>
              <a:t>Bridal Veil</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ribbon falls"/>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93539" name="Text Box 3"/>
          <p:cNvSpPr txBox="1">
            <a:spLocks noChangeArrowheads="1"/>
          </p:cNvSpPr>
          <p:nvPr/>
        </p:nvSpPr>
        <p:spPr bwMode="auto">
          <a:xfrm>
            <a:off x="6172200" y="5486400"/>
            <a:ext cx="26670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Ribbon Falls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Picture 2" descr="Wider_view_Yosemite_Falls"/>
          <p:cNvPicPr>
            <a:picLocks noChangeAspect="1" noChangeArrowheads="1"/>
          </p:cNvPicPr>
          <p:nvPr/>
        </p:nvPicPr>
        <p:blipFill>
          <a:blip r:embed="rId3"/>
          <a:srcRect/>
          <a:stretch>
            <a:fillRect/>
          </a:stretch>
        </p:blipFill>
        <p:spPr bwMode="auto">
          <a:xfrm>
            <a:off x="-381000" y="44450"/>
            <a:ext cx="9982200" cy="6813550"/>
          </a:xfrm>
          <a:prstGeom prst="rect">
            <a:avLst/>
          </a:prstGeom>
          <a:noFill/>
        </p:spPr>
      </p:pic>
      <p:sp>
        <p:nvSpPr>
          <p:cNvPr id="195587" name="Text Box 3"/>
          <p:cNvSpPr txBox="1">
            <a:spLocks noChangeArrowheads="1"/>
          </p:cNvSpPr>
          <p:nvPr/>
        </p:nvSpPr>
        <p:spPr bwMode="auto">
          <a:xfrm>
            <a:off x="0" y="2743200"/>
            <a:ext cx="34290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Yosemite Falls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Picture 2" descr="bonfire"/>
          <p:cNvPicPr>
            <a:picLocks noChangeAspect="1" noChangeArrowheads="1"/>
          </p:cNvPicPr>
          <p:nvPr/>
        </p:nvPicPr>
        <p:blipFill>
          <a:blip r:embed="rId3"/>
          <a:srcRect/>
          <a:stretch>
            <a:fillRect/>
          </a:stretch>
        </p:blipFill>
        <p:spPr bwMode="auto">
          <a:xfrm>
            <a:off x="381000" y="-34925"/>
            <a:ext cx="8229600" cy="689292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yosemitefirefall"/>
          <p:cNvPicPr>
            <a:picLocks noChangeAspect="1" noChangeArrowheads="1"/>
          </p:cNvPicPr>
          <p:nvPr/>
        </p:nvPicPr>
        <p:blipFill>
          <a:blip r:embed="rId3"/>
          <a:srcRect/>
          <a:stretch>
            <a:fillRect/>
          </a:stretch>
        </p:blipFill>
        <p:spPr bwMode="auto">
          <a:xfrm>
            <a:off x="1752600" y="0"/>
            <a:ext cx="5778500" cy="68580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0" y="3048000"/>
            <a:ext cx="91440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Glacial Deposition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p:cNvPicPr>
            <a:picLocks noChangeAspect="1" noChangeArrowheads="1"/>
          </p:cNvPicPr>
          <p:nvPr/>
        </p:nvPicPr>
        <p:blipFill>
          <a:blip r:embed="rId3"/>
          <a:srcRect t="8203"/>
          <a:stretch>
            <a:fillRect/>
          </a:stretch>
        </p:blipFill>
        <p:spPr bwMode="auto">
          <a:xfrm>
            <a:off x="-194553" y="0"/>
            <a:ext cx="9338553" cy="6858000"/>
          </a:xfrm>
          <a:prstGeom prst="rect">
            <a:avLst/>
          </a:prstGeom>
          <a:noFill/>
          <a:ln w="9525">
            <a:noFill/>
            <a:miter lim="800000"/>
            <a:headEnd/>
            <a:tailEnd/>
          </a:ln>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2914" name="Picture 2"/>
          <p:cNvPicPr>
            <a:picLocks noChangeAspect="1" noChangeArrowheads="1"/>
          </p:cNvPicPr>
          <p:nvPr/>
        </p:nvPicPr>
        <p:blipFill>
          <a:blip r:embed="rId3"/>
          <a:srcRect t="8203"/>
          <a:stretch>
            <a:fillRect/>
          </a:stretch>
        </p:blipFill>
        <p:spPr bwMode="auto">
          <a:xfrm>
            <a:off x="-194553" y="0"/>
            <a:ext cx="9338553" cy="6858000"/>
          </a:xfrm>
          <a:prstGeom prst="rect">
            <a:avLst/>
          </a:prstGeom>
          <a:noFill/>
          <a:ln w="9525">
            <a:noFill/>
            <a:miter lim="800000"/>
            <a:headEnd/>
            <a:tailEnd/>
          </a:ln>
          <a:effectLst/>
        </p:spPr>
      </p:pic>
      <p:pic>
        <p:nvPicPr>
          <p:cNvPr id="422916" name="Picture 4" descr="http://www.emporia.edu/earthsci/student/gunther2/lakeyosemite_1.gif"/>
          <p:cNvPicPr>
            <a:picLocks noChangeAspect="1" noChangeArrowheads="1"/>
          </p:cNvPicPr>
          <p:nvPr/>
        </p:nvPicPr>
        <p:blipFill>
          <a:blip r:embed="rId4"/>
          <a:srcRect/>
          <a:stretch>
            <a:fillRect/>
          </a:stretch>
        </p:blipFill>
        <p:spPr bwMode="auto">
          <a:xfrm>
            <a:off x="5534618" y="0"/>
            <a:ext cx="3609382" cy="427990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Yosemite 09 RFH"/>
          <p:cNvPicPr>
            <a:picLocks noChangeAspect="1" noChangeArrowheads="1"/>
          </p:cNvPicPr>
          <p:nvPr/>
        </p:nvPicPr>
        <p:blipFill>
          <a:blip r:embed="rId3"/>
          <a:srcRect/>
          <a:stretch>
            <a:fillRect/>
          </a:stretch>
        </p:blipFill>
        <p:spPr bwMode="auto">
          <a:xfrm>
            <a:off x="-542200" y="0"/>
            <a:ext cx="10228400" cy="6858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816100"/>
            <a:ext cx="9906000" cy="3848100"/>
            <a:chOff x="-240" y="1144"/>
            <a:chExt cx="6240" cy="2424"/>
          </a:xfrm>
        </p:grpSpPr>
        <p:pic>
          <p:nvPicPr>
            <p:cNvPr id="324611" name="Picture 3"/>
            <p:cNvPicPr>
              <a:picLocks noChangeAspect="1" noChangeArrowheads="1"/>
            </p:cNvPicPr>
            <p:nvPr/>
          </p:nvPicPr>
          <p:blipFill>
            <a:blip r:embed="rId3"/>
            <a:srcRect/>
            <a:stretch>
              <a:fillRect/>
            </a:stretch>
          </p:blipFill>
          <p:spPr bwMode="auto">
            <a:xfrm>
              <a:off x="-240" y="1144"/>
              <a:ext cx="6240" cy="2424"/>
            </a:xfrm>
            <a:prstGeom prst="rect">
              <a:avLst/>
            </a:prstGeom>
            <a:noFill/>
            <a:ln w="12700">
              <a:noFill/>
              <a:miter lim="800000"/>
              <a:headEnd type="none" w="sm" len="sm"/>
              <a:tailEnd type="none" w="sm" len="sm"/>
            </a:ln>
            <a:effectLst/>
          </p:spPr>
        </p:pic>
        <p:sp>
          <p:nvSpPr>
            <p:cNvPr id="324612" name="Text Box 4"/>
            <p:cNvSpPr txBox="1">
              <a:spLocks noChangeArrowheads="1"/>
            </p:cNvSpPr>
            <p:nvPr/>
          </p:nvSpPr>
          <p:spPr bwMode="auto">
            <a:xfrm rot="16200000">
              <a:off x="-502" y="2552"/>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
        <p:nvSpPr>
          <p:cNvPr id="324613" name="Text Box 5"/>
          <p:cNvSpPr txBox="1">
            <a:spLocks noChangeArrowheads="1"/>
          </p:cNvSpPr>
          <p:nvPr/>
        </p:nvSpPr>
        <p:spPr bwMode="auto">
          <a:xfrm>
            <a:off x="7696200" y="6461125"/>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
        <p:nvSpPr>
          <p:cNvPr id="324614" name="Text Box 6"/>
          <p:cNvSpPr txBox="1">
            <a:spLocks noChangeArrowheads="1"/>
          </p:cNvSpPr>
          <p:nvPr/>
        </p:nvSpPr>
        <p:spPr bwMode="auto">
          <a:xfrm>
            <a:off x="0" y="461963"/>
            <a:ext cx="9144000" cy="701675"/>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altLang="ja-JP" sz="4000">
                <a:solidFill>
                  <a:schemeClr val="accent2"/>
                </a:solidFill>
                <a:effectLst/>
                <a:latin typeface="Times New Roman" pitchFamily="18" charset="0"/>
                <a:ea typeface="ＭＳ Ｐゴシック" pitchFamily="50" charset="-128"/>
              </a:rPr>
              <a:t>BASIN AND RANGE PROVINCE</a:t>
            </a:r>
            <a:endParaRPr lang="en-US" sz="4000">
              <a:solidFill>
                <a:schemeClr val="accent2"/>
              </a:solidFill>
              <a:effectLst/>
              <a:latin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2744_meadow_and_mountai_med"/>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2" descr="Yosemite 19 RFH"/>
          <p:cNvPicPr>
            <a:picLocks noChangeAspect="1" noChangeArrowheads="1"/>
          </p:cNvPicPr>
          <p:nvPr/>
        </p:nvPicPr>
        <p:blipFill>
          <a:blip r:embed="rId3"/>
          <a:srcRect/>
          <a:stretch>
            <a:fillRect/>
          </a:stretch>
        </p:blipFill>
        <p:spPr bwMode="auto">
          <a:xfrm>
            <a:off x="-1104900" y="0"/>
            <a:ext cx="10248900" cy="6875304"/>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10946" name="Picture 2" descr="Yosemite 05 RFH"/>
          <p:cNvPicPr>
            <a:picLocks noChangeAspect="1" noChangeArrowheads="1"/>
          </p:cNvPicPr>
          <p:nvPr/>
        </p:nvPicPr>
        <p:blipFill>
          <a:blip r:embed="rId3"/>
          <a:srcRect/>
          <a:stretch>
            <a:fillRect/>
          </a:stretch>
        </p:blipFill>
        <p:spPr bwMode="auto">
          <a:xfrm>
            <a:off x="0" y="0"/>
            <a:ext cx="9144000" cy="6083300"/>
          </a:xfrm>
          <a:prstGeom prst="rect">
            <a:avLst/>
          </a:prstGeom>
          <a:noFill/>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60" name="Picture 4"/>
          <p:cNvPicPr>
            <a:picLocks noChangeAspect="1" noChangeArrowheads="1"/>
          </p:cNvPicPr>
          <p:nvPr/>
        </p:nvPicPr>
        <p:blipFill>
          <a:blip r:embed="rId3"/>
          <a:srcRect/>
          <a:stretch>
            <a:fillRect/>
          </a:stretch>
        </p:blipFill>
        <p:spPr bwMode="auto">
          <a:xfrm>
            <a:off x="0" y="0"/>
            <a:ext cx="10201275" cy="6858000"/>
          </a:xfrm>
          <a:prstGeom prst="rect">
            <a:avLst/>
          </a:prstGeom>
          <a:noFill/>
          <a:ln w="9525">
            <a:noFill/>
            <a:miter lim="800000"/>
            <a:headEnd/>
            <a:tailEnd/>
          </a:ln>
          <a:effectLst/>
        </p:spPr>
      </p:pic>
      <p:sp>
        <p:nvSpPr>
          <p:cNvPr id="19459" name="Text Box 3"/>
          <p:cNvSpPr txBox="1">
            <a:spLocks noChangeArrowheads="1"/>
          </p:cNvSpPr>
          <p:nvPr/>
        </p:nvSpPr>
        <p:spPr bwMode="auto">
          <a:xfrm>
            <a:off x="0" y="0"/>
            <a:ext cx="9144000" cy="579437"/>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Yosemite Valley from Inspiration Point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31775" y="609600"/>
            <a:ext cx="8507413" cy="6199188"/>
            <a:chOff x="146" y="384"/>
            <a:chExt cx="5359" cy="3905"/>
          </a:xfrm>
        </p:grpSpPr>
        <p:pic>
          <p:nvPicPr>
            <p:cNvPr id="312323" name="Picture 3"/>
            <p:cNvPicPr>
              <a:picLocks noChangeAspect="1" noChangeArrowheads="1"/>
            </p:cNvPicPr>
            <p:nvPr/>
          </p:nvPicPr>
          <p:blipFill>
            <a:blip r:embed="rId3"/>
            <a:srcRect/>
            <a:stretch>
              <a:fillRect/>
            </a:stretch>
          </p:blipFill>
          <p:spPr bwMode="auto">
            <a:xfrm>
              <a:off x="255" y="384"/>
              <a:ext cx="5250" cy="3828"/>
            </a:xfrm>
            <a:prstGeom prst="rect">
              <a:avLst/>
            </a:prstGeom>
            <a:noFill/>
            <a:ln w="9525">
              <a:noFill/>
              <a:miter lim="800000"/>
              <a:headEnd/>
              <a:tailEnd/>
            </a:ln>
            <a:effectLst/>
          </p:spPr>
        </p:pic>
        <p:sp>
          <p:nvSpPr>
            <p:cNvPr id="312324" name="Text Box 4"/>
            <p:cNvSpPr txBox="1">
              <a:spLocks noChangeArrowheads="1"/>
            </p:cNvSpPr>
            <p:nvPr/>
          </p:nvSpPr>
          <p:spPr bwMode="auto">
            <a:xfrm rot="16216750">
              <a:off x="-98" y="3916"/>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sp>
          <p:nvSpPr>
            <p:cNvPr id="312325" name="Text Box 5"/>
            <p:cNvSpPr txBox="1">
              <a:spLocks noChangeArrowheads="1"/>
            </p:cNvSpPr>
            <p:nvPr/>
          </p:nvSpPr>
          <p:spPr bwMode="auto">
            <a:xfrm rot="16216750">
              <a:off x="2612" y="3892"/>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sp>
          <p:nvSpPr>
            <p:cNvPr id="312326" name="Text Box 6"/>
            <p:cNvSpPr txBox="1">
              <a:spLocks noChangeArrowheads="1"/>
            </p:cNvSpPr>
            <p:nvPr/>
          </p:nvSpPr>
          <p:spPr bwMode="auto">
            <a:xfrm rot="16216750">
              <a:off x="-83" y="2005"/>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sp>
          <p:nvSpPr>
            <p:cNvPr id="312327" name="Text Box 7"/>
            <p:cNvSpPr txBox="1">
              <a:spLocks noChangeArrowheads="1"/>
            </p:cNvSpPr>
            <p:nvPr/>
          </p:nvSpPr>
          <p:spPr bwMode="auto">
            <a:xfrm rot="16216750">
              <a:off x="2603" y="1981"/>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grpSp>
      <p:sp>
        <p:nvSpPr>
          <p:cNvPr id="312328" name="Text Box 8"/>
          <p:cNvSpPr txBox="1">
            <a:spLocks noChangeArrowheads="1"/>
          </p:cNvSpPr>
          <p:nvPr/>
        </p:nvSpPr>
        <p:spPr bwMode="auto">
          <a:xfrm>
            <a:off x="7696200" y="6461125"/>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
        <p:nvSpPr>
          <p:cNvPr id="312329" name="Text Box 9"/>
          <p:cNvSpPr txBox="1">
            <a:spLocks noChangeArrowheads="1"/>
          </p:cNvSpPr>
          <p:nvPr/>
        </p:nvSpPr>
        <p:spPr bwMode="auto">
          <a:xfrm>
            <a:off x="117475" y="25400"/>
            <a:ext cx="8909050" cy="67627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sz="2400" i="1" dirty="0">
                <a:solidFill>
                  <a:schemeClr val="accent2"/>
                </a:solidFill>
                <a:effectLst/>
                <a:latin typeface="Times New Roman" pitchFamily="18" charset="0"/>
              </a:rPr>
              <a:t>To make Yosemite National Park, go to Mt. Rainier National Park and erode the volcano away! </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21538" name="Picture 2"/>
          <p:cNvPicPr>
            <a:picLocks noChangeAspect="1" noChangeArrowheads="1"/>
          </p:cNvPicPr>
          <p:nvPr/>
        </p:nvPicPr>
        <p:blipFill>
          <a:blip r:embed="rId2"/>
          <a:srcRect/>
          <a:stretch>
            <a:fillRect/>
          </a:stretch>
        </p:blipFill>
        <p:spPr bwMode="auto">
          <a:xfrm>
            <a:off x="4618038" y="-1985963"/>
            <a:ext cx="3832225" cy="6553201"/>
          </a:xfrm>
          <a:prstGeom prst="rect">
            <a:avLst/>
          </a:prstGeom>
          <a:noFill/>
          <a:ln w="12700">
            <a:noFill/>
            <a:miter lim="800000"/>
            <a:headEnd type="none" w="sm" len="sm"/>
            <a:tailEnd type="none" w="sm" len="sm"/>
          </a:ln>
          <a:effectLst/>
        </p:spPr>
      </p:pic>
      <p:sp>
        <p:nvSpPr>
          <p:cNvPr id="321539" name="Text Box 3"/>
          <p:cNvSpPr txBox="1">
            <a:spLocks noChangeArrowheads="1"/>
          </p:cNvSpPr>
          <p:nvPr/>
        </p:nvSpPr>
        <p:spPr bwMode="auto">
          <a:xfrm>
            <a:off x="577850" y="2546350"/>
            <a:ext cx="3417888" cy="2311400"/>
          </a:xfrm>
          <a:prstGeom prst="rect">
            <a:avLst/>
          </a:prstGeom>
          <a:noFill/>
          <a:ln w="9525">
            <a:noFill/>
            <a:miter lim="800000"/>
            <a:headEnd/>
            <a:tailEnd/>
          </a:ln>
          <a:effectLst/>
        </p:spPr>
        <p:txBody>
          <a:bodyPr>
            <a:spAutoFit/>
          </a:bodyPr>
          <a:lstStyle/>
          <a:p>
            <a:pPr eaLnBrk="0" hangingPunct="0">
              <a:lnSpc>
                <a:spcPct val="90000"/>
              </a:lnSpc>
              <a:spcBef>
                <a:spcPct val="50000"/>
              </a:spcBef>
            </a:pPr>
            <a:r>
              <a:rPr lang="en-US" sz="5400" i="1">
                <a:solidFill>
                  <a:schemeClr val="accent2"/>
                </a:solidFill>
                <a:effectLst/>
                <a:latin typeface="Bookman Old Style" pitchFamily="18" charset="0"/>
              </a:rPr>
              <a:t>Uplift and Erosion</a:t>
            </a:r>
          </a:p>
        </p:txBody>
      </p:sp>
      <p:sp>
        <p:nvSpPr>
          <p:cNvPr id="321540" name="Rectangle 4"/>
          <p:cNvSpPr>
            <a:spLocks noChangeArrowheads="1"/>
          </p:cNvSpPr>
          <p:nvPr/>
        </p:nvSpPr>
        <p:spPr bwMode="auto">
          <a:xfrm>
            <a:off x="4225925" y="-1985963"/>
            <a:ext cx="4762500" cy="3033713"/>
          </a:xfrm>
          <a:prstGeom prst="rect">
            <a:avLst/>
          </a:prstGeom>
          <a:solidFill>
            <a:schemeClr val="bg1"/>
          </a:solidFill>
          <a:ln w="3175">
            <a:noFill/>
            <a:miter lim="800000"/>
            <a:headEnd type="none" w="sm" len="sm"/>
            <a:tailEnd type="none" w="sm" len="sm"/>
          </a:ln>
          <a:effectLst/>
        </p:spPr>
        <p:txBody>
          <a:bodyPr wrap="none" anchor="ctr"/>
          <a:lstStyle/>
          <a:p>
            <a:endParaRPr lang="en-US"/>
          </a:p>
        </p:txBody>
      </p:sp>
      <p:sp>
        <p:nvSpPr>
          <p:cNvPr id="321541" name="Rectangle 5"/>
          <p:cNvSpPr>
            <a:spLocks noChangeArrowheads="1"/>
          </p:cNvSpPr>
          <p:nvPr/>
        </p:nvSpPr>
        <p:spPr bwMode="auto">
          <a:xfrm>
            <a:off x="4572000" y="1123950"/>
            <a:ext cx="268288" cy="230188"/>
          </a:xfrm>
          <a:prstGeom prst="rect">
            <a:avLst/>
          </a:prstGeom>
          <a:solidFill>
            <a:schemeClr val="bg1"/>
          </a:solidFill>
          <a:ln w="12700" algn="ctr">
            <a:noFill/>
            <a:miter lim="800000"/>
            <a:headEnd/>
            <a:tailEnd/>
          </a:ln>
          <a:effectLst/>
        </p:spPr>
        <p:txBody>
          <a:bodyPr wrap="none" anchor="ctr"/>
          <a:lstStyle/>
          <a:p>
            <a:endParaRPr lang="en-US"/>
          </a:p>
        </p:txBody>
      </p:sp>
      <p:sp>
        <p:nvSpPr>
          <p:cNvPr id="321542" name="Text Box 6"/>
          <p:cNvSpPr txBox="1">
            <a:spLocks noChangeArrowheads="1"/>
          </p:cNvSpPr>
          <p:nvPr/>
        </p:nvSpPr>
        <p:spPr bwMode="auto">
          <a:xfrm>
            <a:off x="5608638" y="2238375"/>
            <a:ext cx="1766887" cy="873125"/>
          </a:xfrm>
          <a:prstGeom prst="rect">
            <a:avLst/>
          </a:prstGeom>
          <a:noFill/>
          <a:ln w="9525">
            <a:noFill/>
            <a:miter lim="800000"/>
            <a:headEnd/>
            <a:tailEnd/>
          </a:ln>
          <a:effectLst/>
        </p:spPr>
        <p:txBody>
          <a:bodyPr>
            <a:spAutoFit/>
          </a:bodyPr>
          <a:lstStyle/>
          <a:p>
            <a:pPr eaLnBrk="0" hangingPunct="0">
              <a:lnSpc>
                <a:spcPct val="80000"/>
              </a:lnSpc>
              <a:spcBef>
                <a:spcPct val="50000"/>
              </a:spcBef>
            </a:pPr>
            <a:r>
              <a:rPr lang="en-US" i="1">
                <a:solidFill>
                  <a:srgbClr val="FF3300"/>
                </a:solidFill>
                <a:effectLst/>
                <a:latin typeface="Times New Roman" pitchFamily="18" charset="0"/>
              </a:rPr>
              <a:t>Magma Chamber</a:t>
            </a:r>
          </a:p>
        </p:txBody>
      </p:sp>
      <p:sp>
        <p:nvSpPr>
          <p:cNvPr id="321543" name="Text Box 7"/>
          <p:cNvSpPr txBox="1">
            <a:spLocks noChangeArrowheads="1"/>
          </p:cNvSpPr>
          <p:nvPr/>
        </p:nvSpPr>
        <p:spPr bwMode="auto">
          <a:xfrm>
            <a:off x="-63500" y="6424613"/>
            <a:ext cx="1447800" cy="396875"/>
          </a:xfrm>
          <a:prstGeom prst="rect">
            <a:avLst/>
          </a:prstGeom>
          <a:noFill/>
          <a:ln w="12700">
            <a:noFill/>
            <a:miter lim="800000"/>
            <a:headEnd type="none" w="sm" len="sm"/>
            <a:tailEnd type="none" w="sm" len="sm"/>
          </a:ln>
          <a:effectLst/>
        </p:spPr>
        <p:txBody>
          <a:bodyPr>
            <a:spAutoFit/>
          </a:bodyPr>
          <a:lstStyle/>
          <a:p>
            <a:pPr eaLnBrk="0" hangingPunct="0"/>
            <a:r>
              <a:rPr lang="en-US" sz="1000" i="1">
                <a:solidFill>
                  <a:srgbClr val="FF0000"/>
                </a:solidFill>
                <a:effectLst/>
                <a:latin typeface="Times New Roman" pitchFamily="18" charset="0"/>
              </a:rPr>
              <a:t>Parks and Plates</a:t>
            </a:r>
          </a:p>
          <a:p>
            <a:pPr eaLnBrk="0" hangingPunct="0"/>
            <a:r>
              <a:rPr lang="en-US" sz="1000" i="1">
                <a:solidFill>
                  <a:srgbClr val="FF0000"/>
                </a:solidFill>
                <a:effectLst/>
                <a:latin typeface="Times New Roman" pitchFamily="18" charset="0"/>
              </a:rPr>
              <a:t>©2005 Robert J. Lillie</a:t>
            </a:r>
            <a:endParaRPr lang="en-US" sz="2400" b="0">
              <a:solidFill>
                <a:schemeClr val="tx1"/>
              </a:solidFill>
              <a:effectLst/>
              <a:latin typeface="Times New Roman" pitchFamily="18"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8788" name="Picture 4" descr="animod"/>
          <p:cNvPicPr>
            <a:picLocks noChangeAspect="1" noChangeArrowheads="1" noCrop="1"/>
          </p:cNvPicPr>
          <p:nvPr/>
        </p:nvPicPr>
        <p:blipFill>
          <a:blip r:embed="rId2"/>
          <a:srcRect/>
          <a:stretch>
            <a:fillRect/>
          </a:stretch>
        </p:blipFill>
        <p:spPr bwMode="auto">
          <a:xfrm>
            <a:off x="609600" y="0"/>
            <a:ext cx="8001000" cy="6823075"/>
          </a:xfrm>
          <a:prstGeom prst="rect">
            <a:avLst/>
          </a:prstGeom>
          <a:noFill/>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2338" name="Picture 2" descr="El Capitan Granite"/>
          <p:cNvPicPr>
            <a:picLocks noChangeAspect="1" noChangeArrowheads="1"/>
          </p:cNvPicPr>
          <p:nvPr/>
        </p:nvPicPr>
        <p:blipFill>
          <a:blip r:embed="rId3"/>
          <a:srcRect r="13669"/>
          <a:stretch>
            <a:fillRect/>
          </a:stretch>
        </p:blipFill>
        <p:spPr bwMode="auto">
          <a:xfrm>
            <a:off x="0" y="0"/>
            <a:ext cx="9144000" cy="6872288"/>
          </a:xfrm>
          <a:prstGeom prst="rect">
            <a:avLst/>
          </a:prstGeom>
          <a:noFill/>
        </p:spPr>
      </p:pic>
      <p:sp>
        <p:nvSpPr>
          <p:cNvPr id="142339" name="Text Box 3"/>
          <p:cNvSpPr txBox="1">
            <a:spLocks noChangeArrowheads="1"/>
          </p:cNvSpPr>
          <p:nvPr/>
        </p:nvSpPr>
        <p:spPr bwMode="auto">
          <a:xfrm>
            <a:off x="1447800" y="6096000"/>
            <a:ext cx="6096000" cy="579438"/>
          </a:xfrm>
          <a:prstGeom prst="rect">
            <a:avLst/>
          </a:prstGeom>
          <a:noFill/>
          <a:ln w="9525">
            <a:noFill/>
            <a:miter lim="800000"/>
            <a:headEnd/>
            <a:tailEnd/>
          </a:ln>
          <a:effectLst/>
        </p:spPr>
        <p:txBody>
          <a:bodyPr>
            <a:spAutoFit/>
          </a:bodyPr>
          <a:lstStyle/>
          <a:p>
            <a:pPr>
              <a:spcBef>
                <a:spcPct val="50000"/>
              </a:spcBef>
            </a:pPr>
            <a:r>
              <a:rPr lang="en-US">
                <a:effectLst>
                  <a:outerShdw blurRad="38100" dist="38100" dir="2700000" algn="tl">
                    <a:srgbClr val="808080"/>
                  </a:outerShdw>
                </a:effectLst>
              </a:rPr>
              <a:t>El Capitan Granite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7330" name="Picture 2" descr="Yosemite 29 RFH"/>
          <p:cNvPicPr>
            <a:picLocks noChangeAspect="1" noChangeArrowheads="1"/>
          </p:cNvPicPr>
          <p:nvPr/>
        </p:nvPicPr>
        <p:blipFill>
          <a:blip r:embed="rId3"/>
          <a:srcRect/>
          <a:stretch>
            <a:fillRect/>
          </a:stretch>
        </p:blipFill>
        <p:spPr bwMode="auto">
          <a:xfrm>
            <a:off x="0" y="0"/>
            <a:ext cx="9144000" cy="6302375"/>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0" y="1816100"/>
            <a:ext cx="9906000" cy="3848100"/>
            <a:chOff x="-240" y="1144"/>
            <a:chExt cx="6240" cy="2424"/>
          </a:xfrm>
        </p:grpSpPr>
        <p:pic>
          <p:nvPicPr>
            <p:cNvPr id="325635" name="Picture 3"/>
            <p:cNvPicPr>
              <a:picLocks noChangeAspect="1" noChangeArrowheads="1"/>
            </p:cNvPicPr>
            <p:nvPr/>
          </p:nvPicPr>
          <p:blipFill>
            <a:blip r:embed="rId3"/>
            <a:srcRect/>
            <a:stretch>
              <a:fillRect/>
            </a:stretch>
          </p:blipFill>
          <p:spPr bwMode="auto">
            <a:xfrm>
              <a:off x="-240" y="1144"/>
              <a:ext cx="6240" cy="2424"/>
            </a:xfrm>
            <a:prstGeom prst="rect">
              <a:avLst/>
            </a:prstGeom>
            <a:noFill/>
            <a:ln w="12700">
              <a:noFill/>
              <a:miter lim="800000"/>
              <a:headEnd type="none" w="sm" len="sm"/>
              <a:tailEnd type="none" w="sm" len="sm"/>
            </a:ln>
            <a:effectLst/>
          </p:spPr>
        </p:pic>
        <p:sp>
          <p:nvSpPr>
            <p:cNvPr id="325636" name="Text Box 4"/>
            <p:cNvSpPr txBox="1">
              <a:spLocks noChangeArrowheads="1"/>
            </p:cNvSpPr>
            <p:nvPr/>
          </p:nvSpPr>
          <p:spPr bwMode="auto">
            <a:xfrm rot="16200000">
              <a:off x="-502" y="2552"/>
              <a:ext cx="1264"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Marshak, EARTH  (Norton, 2005)</a:t>
              </a:r>
            </a:p>
          </p:txBody>
        </p:sp>
      </p:grpSp>
      <p:sp>
        <p:nvSpPr>
          <p:cNvPr id="325637" name="Text Box 5"/>
          <p:cNvSpPr txBox="1">
            <a:spLocks noChangeArrowheads="1"/>
          </p:cNvSpPr>
          <p:nvPr/>
        </p:nvSpPr>
        <p:spPr bwMode="auto">
          <a:xfrm>
            <a:off x="7696200" y="6461125"/>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
        <p:nvSpPr>
          <p:cNvPr id="325639" name="Line 7"/>
          <p:cNvSpPr>
            <a:spLocks noChangeShapeType="1"/>
          </p:cNvSpPr>
          <p:nvPr/>
        </p:nvSpPr>
        <p:spPr bwMode="auto">
          <a:xfrm>
            <a:off x="2299018" y="1600201"/>
            <a:ext cx="45719" cy="1060450"/>
          </a:xfrm>
          <a:prstGeom prst="line">
            <a:avLst/>
          </a:prstGeom>
          <a:noFill/>
          <a:ln w="50800">
            <a:solidFill>
              <a:srgbClr val="0000FF"/>
            </a:solidFill>
            <a:round/>
            <a:headEnd type="none" w="lg" len="lg"/>
            <a:tailEnd type="stealth" w="lg" len="lg"/>
          </a:ln>
          <a:effectLst/>
        </p:spPr>
        <p:txBody>
          <a:bodyPr wrap="none" anchor="ctr"/>
          <a:lstStyle/>
          <a:p>
            <a:endParaRPr lang="en-US"/>
          </a:p>
        </p:txBody>
      </p:sp>
      <p:sp>
        <p:nvSpPr>
          <p:cNvPr id="325640" name="Rectangle 8"/>
          <p:cNvSpPr>
            <a:spLocks noChangeArrowheads="1"/>
          </p:cNvSpPr>
          <p:nvPr/>
        </p:nvSpPr>
        <p:spPr bwMode="auto">
          <a:xfrm>
            <a:off x="663349" y="968602"/>
            <a:ext cx="3228975" cy="533400"/>
          </a:xfrm>
          <a:prstGeom prst="rect">
            <a:avLst/>
          </a:prstGeom>
          <a:solidFill>
            <a:srgbClr val="FFFF00"/>
          </a:solidFill>
          <a:ln w="50800">
            <a:solidFill>
              <a:srgbClr val="0000FF"/>
            </a:solidFill>
            <a:miter lim="800000"/>
            <a:headEnd type="none" w="sm" len="sm"/>
            <a:tailEnd type="none" w="sm" len="sm"/>
          </a:ln>
          <a:effectLst/>
        </p:spPr>
        <p:txBody>
          <a:bodyPr>
            <a:spAutoFit/>
          </a:bodyPr>
          <a:lstStyle/>
          <a:p>
            <a:pPr eaLnBrk="0" hangingPunct="0">
              <a:lnSpc>
                <a:spcPct val="80000"/>
              </a:lnSpc>
            </a:pPr>
            <a:r>
              <a:rPr lang="en-US" i="1">
                <a:solidFill>
                  <a:schemeClr val="accent2"/>
                </a:solidFill>
                <a:effectLst/>
                <a:latin typeface="Times New Roman" pitchFamily="18" charset="0"/>
              </a:rPr>
              <a:t>Sierra Nevada</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6" name="Picture 2" descr="cathedralpeak"/>
          <p:cNvPicPr>
            <a:picLocks noChangeAspect="1" noChangeArrowheads="1"/>
          </p:cNvPicPr>
          <p:nvPr/>
        </p:nvPicPr>
        <p:blipFill>
          <a:blip r:embed="rId3"/>
          <a:srcRect/>
          <a:stretch>
            <a:fillRect/>
          </a:stretch>
        </p:blipFill>
        <p:spPr bwMode="auto">
          <a:xfrm>
            <a:off x="304800" y="0"/>
            <a:ext cx="4038600" cy="4033838"/>
          </a:xfrm>
          <a:prstGeom prst="rect">
            <a:avLst/>
          </a:prstGeom>
          <a:noFill/>
        </p:spPr>
      </p:pic>
      <p:sp>
        <p:nvSpPr>
          <p:cNvPr id="6149" name="Text Box 5"/>
          <p:cNvSpPr txBox="1">
            <a:spLocks noChangeArrowheads="1"/>
          </p:cNvSpPr>
          <p:nvPr/>
        </p:nvSpPr>
        <p:spPr bwMode="auto">
          <a:xfrm>
            <a:off x="4648200" y="1524000"/>
            <a:ext cx="3962400" cy="3260725"/>
          </a:xfrm>
          <a:prstGeom prst="rect">
            <a:avLst/>
          </a:prstGeom>
          <a:noFill/>
          <a:ln w="9525">
            <a:noFill/>
            <a:miter lim="800000"/>
            <a:headEnd/>
            <a:tailEnd/>
          </a:ln>
          <a:effectLst/>
        </p:spPr>
        <p:txBody>
          <a:bodyPr>
            <a:spAutoFit/>
          </a:bodyPr>
          <a:lstStyle/>
          <a:p>
            <a:pPr>
              <a:spcBef>
                <a:spcPct val="50000"/>
              </a:spcBef>
            </a:pPr>
            <a:r>
              <a:rPr lang="en-US" dirty="0">
                <a:effectLst/>
              </a:rPr>
              <a:t>Cathedral Peak Granodiorite with stained K-spar.</a:t>
            </a:r>
          </a:p>
          <a:p>
            <a:pPr>
              <a:spcBef>
                <a:spcPct val="50000"/>
              </a:spcBef>
            </a:pPr>
            <a:r>
              <a:rPr lang="en-US" dirty="0">
                <a:effectLst/>
              </a:rPr>
              <a:t>  Texture produced by a </a:t>
            </a:r>
            <a:r>
              <a:rPr lang="en-US" u="sng" dirty="0">
                <a:effectLst/>
              </a:rPr>
              <a:t>pause during cooling</a:t>
            </a:r>
            <a:r>
              <a:rPr lang="en-US" dirty="0">
                <a:effectLst/>
              </a:rPr>
              <a:t>.</a:t>
            </a:r>
          </a:p>
        </p:txBody>
      </p:sp>
      <p:pic>
        <p:nvPicPr>
          <p:cNvPr id="6150" name="Picture 6" descr="nuclgrowth"/>
          <p:cNvPicPr>
            <a:picLocks noChangeAspect="1" noChangeArrowheads="1"/>
          </p:cNvPicPr>
          <p:nvPr/>
        </p:nvPicPr>
        <p:blipFill>
          <a:blip r:embed="rId4"/>
          <a:srcRect/>
          <a:stretch>
            <a:fillRect/>
          </a:stretch>
        </p:blipFill>
        <p:spPr bwMode="auto">
          <a:xfrm>
            <a:off x="304800" y="3971925"/>
            <a:ext cx="4038600" cy="2886075"/>
          </a:xfrm>
          <a:prstGeom prst="rect">
            <a:avLst/>
          </a:prstGeom>
          <a:noFill/>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8493" name="Picture 13"/>
          <p:cNvPicPr>
            <a:picLocks noChangeAspect="1" noChangeArrowheads="1"/>
          </p:cNvPicPr>
          <p:nvPr/>
        </p:nvPicPr>
        <p:blipFill>
          <a:blip r:embed="rId3"/>
          <a:srcRect l="10201" t="3685" r="13901" b="5989"/>
          <a:stretch>
            <a:fillRect/>
          </a:stretch>
        </p:blipFill>
        <p:spPr bwMode="auto">
          <a:xfrm rot="14407271">
            <a:off x="508794" y="4471194"/>
            <a:ext cx="2259012" cy="2514600"/>
          </a:xfrm>
          <a:prstGeom prst="rect">
            <a:avLst/>
          </a:prstGeom>
          <a:noFill/>
          <a:ln w="9525">
            <a:noFill/>
            <a:miter lim="800000"/>
            <a:headEnd/>
            <a:tailEnd/>
          </a:ln>
          <a:effectLst/>
        </p:spPr>
      </p:pic>
      <p:pic>
        <p:nvPicPr>
          <p:cNvPr id="148492" name="Picture 12"/>
          <p:cNvPicPr>
            <a:picLocks noChangeAspect="1" noChangeArrowheads="1"/>
          </p:cNvPicPr>
          <p:nvPr/>
        </p:nvPicPr>
        <p:blipFill>
          <a:blip r:embed="rId3"/>
          <a:srcRect l="10201" t="3685" r="13901" b="5989"/>
          <a:stretch>
            <a:fillRect/>
          </a:stretch>
        </p:blipFill>
        <p:spPr bwMode="auto">
          <a:xfrm rot="-2534444">
            <a:off x="609600" y="0"/>
            <a:ext cx="2259013" cy="2514600"/>
          </a:xfrm>
          <a:prstGeom prst="rect">
            <a:avLst/>
          </a:prstGeom>
          <a:noFill/>
          <a:ln w="9525">
            <a:noFill/>
            <a:miter lim="800000"/>
            <a:headEnd/>
            <a:tailEnd/>
          </a:ln>
          <a:effectLst/>
        </p:spPr>
      </p:pic>
      <p:pic>
        <p:nvPicPr>
          <p:cNvPr id="148491" name="Picture 11"/>
          <p:cNvPicPr>
            <a:picLocks noChangeAspect="1" noChangeArrowheads="1"/>
          </p:cNvPicPr>
          <p:nvPr/>
        </p:nvPicPr>
        <p:blipFill>
          <a:blip r:embed="rId3"/>
          <a:srcRect l="10201" t="3685" r="13901" b="5989"/>
          <a:stretch>
            <a:fillRect/>
          </a:stretch>
        </p:blipFill>
        <p:spPr bwMode="auto">
          <a:xfrm rot="8081871">
            <a:off x="6223793" y="4291807"/>
            <a:ext cx="2259013" cy="2514600"/>
          </a:xfrm>
          <a:prstGeom prst="rect">
            <a:avLst/>
          </a:prstGeom>
          <a:noFill/>
          <a:ln w="9525">
            <a:noFill/>
            <a:miter lim="800000"/>
            <a:headEnd/>
            <a:tailEnd/>
          </a:ln>
          <a:effectLst/>
        </p:spPr>
      </p:pic>
      <p:pic>
        <p:nvPicPr>
          <p:cNvPr id="148490" name="Picture 10"/>
          <p:cNvPicPr>
            <a:picLocks noChangeAspect="1" noChangeArrowheads="1"/>
          </p:cNvPicPr>
          <p:nvPr/>
        </p:nvPicPr>
        <p:blipFill>
          <a:blip r:embed="rId3"/>
          <a:srcRect l="10201" t="3685" r="13901" b="5989"/>
          <a:stretch>
            <a:fillRect/>
          </a:stretch>
        </p:blipFill>
        <p:spPr bwMode="auto">
          <a:xfrm rot="2865550">
            <a:off x="6299993" y="24607"/>
            <a:ext cx="2259013" cy="2514600"/>
          </a:xfrm>
          <a:prstGeom prst="rect">
            <a:avLst/>
          </a:prstGeom>
          <a:noFill/>
          <a:ln w="9525">
            <a:noFill/>
            <a:miter lim="800000"/>
            <a:headEnd/>
            <a:tailEnd/>
          </a:ln>
          <a:effectLst/>
        </p:spPr>
      </p:pic>
      <p:sp>
        <p:nvSpPr>
          <p:cNvPr id="148482" name="Text Box 2"/>
          <p:cNvSpPr txBox="1">
            <a:spLocks noChangeArrowheads="1"/>
          </p:cNvSpPr>
          <p:nvPr/>
        </p:nvSpPr>
        <p:spPr bwMode="auto">
          <a:xfrm>
            <a:off x="3124200" y="2895600"/>
            <a:ext cx="2895600" cy="584775"/>
          </a:xfrm>
          <a:prstGeom prst="rect">
            <a:avLst/>
          </a:prstGeom>
          <a:noFill/>
          <a:ln w="9525">
            <a:noFill/>
            <a:miter lim="800000"/>
            <a:headEnd/>
            <a:tailEnd/>
          </a:ln>
          <a:effectLst/>
        </p:spPr>
        <p:txBody>
          <a:bodyPr>
            <a:spAutoFit/>
          </a:bodyPr>
          <a:lstStyle/>
          <a:p>
            <a:pPr>
              <a:spcBef>
                <a:spcPct val="50000"/>
              </a:spcBef>
            </a:pPr>
            <a:r>
              <a:rPr lang="en-US" dirty="0">
                <a:effectLst>
                  <a:outerShdw blurRad="38100" dist="38100" dir="2700000" algn="tl">
                    <a:srgbClr val="808080"/>
                  </a:outerShdw>
                </a:effectLst>
              </a:rPr>
              <a:t>Think </a:t>
            </a:r>
            <a:r>
              <a:rPr lang="en-US" dirty="0" smtClean="0">
                <a:effectLst>
                  <a:outerShdw blurRad="38100" dist="38100" dir="2700000" algn="tl">
                    <a:srgbClr val="808080"/>
                  </a:outerShdw>
                </a:effectLst>
              </a:rPr>
              <a:t>again!</a:t>
            </a:r>
            <a:endParaRPr lang="en-US" dirty="0">
              <a:effectLst>
                <a:outerShdw blurRad="38100" dist="38100" dir="2700000" algn="tl">
                  <a:srgbClr val="808080"/>
                </a:outerShdw>
              </a:effectLst>
            </a:endParaRPr>
          </a:p>
        </p:txBody>
      </p:sp>
      <p:pic>
        <p:nvPicPr>
          <p:cNvPr id="148486" name="Picture 6"/>
          <p:cNvPicPr>
            <a:picLocks noChangeAspect="1" noChangeArrowheads="1"/>
          </p:cNvPicPr>
          <p:nvPr/>
        </p:nvPicPr>
        <p:blipFill>
          <a:blip r:embed="rId3"/>
          <a:srcRect l="10201" t="3685" r="13901" b="5989"/>
          <a:stretch>
            <a:fillRect/>
          </a:stretch>
        </p:blipFill>
        <p:spPr bwMode="auto">
          <a:xfrm rot="477879">
            <a:off x="3505200" y="0"/>
            <a:ext cx="2259013" cy="2514600"/>
          </a:xfrm>
          <a:prstGeom prst="rect">
            <a:avLst/>
          </a:prstGeom>
          <a:noFill/>
          <a:ln w="9525">
            <a:noFill/>
            <a:miter lim="800000"/>
            <a:headEnd/>
            <a:tailEnd/>
          </a:ln>
          <a:effectLst/>
        </p:spPr>
      </p:pic>
      <p:pic>
        <p:nvPicPr>
          <p:cNvPr id="148487" name="Picture 7"/>
          <p:cNvPicPr>
            <a:picLocks noChangeAspect="1" noChangeArrowheads="1"/>
          </p:cNvPicPr>
          <p:nvPr/>
        </p:nvPicPr>
        <p:blipFill>
          <a:blip r:embed="rId3"/>
          <a:srcRect l="10201" t="3685" r="13901" b="5989"/>
          <a:stretch>
            <a:fillRect/>
          </a:stretch>
        </p:blipFill>
        <p:spPr bwMode="auto">
          <a:xfrm rot="5838595">
            <a:off x="6299993" y="2310607"/>
            <a:ext cx="2259013" cy="2514600"/>
          </a:xfrm>
          <a:prstGeom prst="rect">
            <a:avLst/>
          </a:prstGeom>
          <a:noFill/>
          <a:ln w="9525">
            <a:noFill/>
            <a:miter lim="800000"/>
            <a:headEnd/>
            <a:tailEnd/>
          </a:ln>
          <a:effectLst/>
        </p:spPr>
      </p:pic>
      <p:pic>
        <p:nvPicPr>
          <p:cNvPr id="148488" name="Picture 8"/>
          <p:cNvPicPr>
            <a:picLocks noChangeAspect="1" noChangeArrowheads="1"/>
          </p:cNvPicPr>
          <p:nvPr/>
        </p:nvPicPr>
        <p:blipFill>
          <a:blip r:embed="rId3"/>
          <a:srcRect l="10201" t="3685" r="13901" b="5989"/>
          <a:stretch>
            <a:fillRect/>
          </a:stretch>
        </p:blipFill>
        <p:spPr bwMode="auto">
          <a:xfrm rot="11434232">
            <a:off x="3429000" y="4343400"/>
            <a:ext cx="2259013" cy="2514600"/>
          </a:xfrm>
          <a:prstGeom prst="rect">
            <a:avLst/>
          </a:prstGeom>
          <a:noFill/>
          <a:ln w="9525">
            <a:noFill/>
            <a:miter lim="800000"/>
            <a:headEnd/>
            <a:tailEnd/>
          </a:ln>
          <a:effectLst/>
        </p:spPr>
      </p:pic>
      <p:pic>
        <p:nvPicPr>
          <p:cNvPr id="148489" name="Picture 9"/>
          <p:cNvPicPr>
            <a:picLocks noChangeAspect="1" noChangeArrowheads="1"/>
          </p:cNvPicPr>
          <p:nvPr/>
        </p:nvPicPr>
        <p:blipFill>
          <a:blip r:embed="rId3"/>
          <a:srcRect l="10201" t="3685" r="13901" b="5989"/>
          <a:stretch>
            <a:fillRect/>
          </a:stretch>
        </p:blipFill>
        <p:spPr bwMode="auto">
          <a:xfrm rot="59941479">
            <a:off x="584993" y="2234407"/>
            <a:ext cx="2259013" cy="2514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5" name="Picture 3" descr="tuolome7"/>
          <p:cNvPicPr>
            <a:picLocks noChangeAspect="1" noChangeArrowheads="1"/>
          </p:cNvPicPr>
          <p:nvPr/>
        </p:nvPicPr>
        <p:blipFill>
          <a:blip r:embed="rId3"/>
          <a:srcRect l="22409" t="8589" r="10364" b="7976"/>
          <a:stretch>
            <a:fillRect/>
          </a:stretch>
        </p:blipFill>
        <p:spPr bwMode="auto">
          <a:xfrm>
            <a:off x="0" y="838200"/>
            <a:ext cx="9144000" cy="5181600"/>
          </a:xfrm>
          <a:prstGeom prst="rect">
            <a:avLst/>
          </a:prstGeom>
          <a:noFill/>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4" descr="http://www.yosemite.ca.us/library/geologic_story_of_yosemite/images/51.jpg"/>
          <p:cNvPicPr>
            <a:picLocks noChangeAspect="1" noChangeArrowheads="1"/>
          </p:cNvPicPr>
          <p:nvPr/>
        </p:nvPicPr>
        <p:blipFill>
          <a:blip r:embed="rId2"/>
          <a:srcRect/>
          <a:stretch>
            <a:fillRect/>
          </a:stretch>
        </p:blipFill>
        <p:spPr bwMode="auto">
          <a:xfrm>
            <a:off x="63500" y="-136525"/>
            <a:ext cx="12372975" cy="4829175"/>
          </a:xfrm>
          <a:prstGeom prst="rect">
            <a:avLst/>
          </a:prstGeom>
          <a:noFill/>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9666" name="Picture 2" descr="http://www.yosemite.ca.us/library/geologic_story_of_yosemite/images/58.jpg"/>
          <p:cNvPicPr>
            <a:picLocks noChangeAspect="1" noChangeArrowheads="1"/>
          </p:cNvPicPr>
          <p:nvPr/>
        </p:nvPicPr>
        <p:blipFill>
          <a:blip r:embed="rId2"/>
          <a:srcRect/>
          <a:stretch>
            <a:fillRect/>
          </a:stretch>
        </p:blipFill>
        <p:spPr bwMode="auto">
          <a:xfrm>
            <a:off x="63500" y="-136525"/>
            <a:ext cx="21183600" cy="5438775"/>
          </a:xfrm>
          <a:prstGeom prst="rect">
            <a:avLst/>
          </a:prstGeom>
          <a:noFill/>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75810" name="Picture 2"/>
          <p:cNvPicPr>
            <a:picLocks noChangeAspect="1" noChangeArrowheads="1"/>
          </p:cNvPicPr>
          <p:nvPr/>
        </p:nvPicPr>
        <p:blipFill>
          <a:blip r:embed="rId3"/>
          <a:srcRect t="8147"/>
          <a:stretch>
            <a:fillRect/>
          </a:stretch>
        </p:blipFill>
        <p:spPr bwMode="auto">
          <a:xfrm>
            <a:off x="-94440" y="0"/>
            <a:ext cx="9332879" cy="6858000"/>
          </a:xfrm>
          <a:prstGeom prst="rect">
            <a:avLst/>
          </a:prstGeom>
          <a:noFill/>
          <a:ln w="9525">
            <a:noFill/>
            <a:miter lim="800000"/>
            <a:headEnd/>
            <a:tailEnd/>
          </a:ln>
          <a:effectLst/>
        </p:spPr>
      </p:pic>
      <p:sp>
        <p:nvSpPr>
          <p:cNvPr id="3" name="TextBox 2"/>
          <p:cNvSpPr txBox="1"/>
          <p:nvPr/>
        </p:nvSpPr>
        <p:spPr>
          <a:xfrm rot="21424801">
            <a:off x="2731596" y="4731750"/>
            <a:ext cx="2954771" cy="523220"/>
          </a:xfrm>
          <a:prstGeom prst="rect">
            <a:avLst/>
          </a:prstGeom>
          <a:noFill/>
        </p:spPr>
        <p:txBody>
          <a:bodyPr wrap="square" rtlCol="0">
            <a:spAutoFit/>
          </a:bodyPr>
          <a:lstStyle/>
          <a:p>
            <a:r>
              <a:rPr lang="en-US" sz="2800" spc="600" dirty="0" smtClean="0">
                <a:solidFill>
                  <a:schemeClr val="tx1"/>
                </a:solidFill>
              </a:rPr>
              <a:t>Peneplain</a:t>
            </a:r>
            <a:endParaRPr lang="en-US" sz="2800" spc="600" dirty="0">
              <a:solidFill>
                <a:schemeClr val="tx1"/>
              </a:solidFill>
            </a:endParaRPr>
          </a:p>
        </p:txBody>
      </p:sp>
      <p:sp>
        <p:nvSpPr>
          <p:cNvPr id="4" name="TextBox 3"/>
          <p:cNvSpPr txBox="1"/>
          <p:nvPr/>
        </p:nvSpPr>
        <p:spPr>
          <a:xfrm>
            <a:off x="7021984" y="4777067"/>
            <a:ext cx="1584227" cy="954107"/>
          </a:xfrm>
          <a:prstGeom prst="rect">
            <a:avLst/>
          </a:prstGeom>
          <a:noFill/>
        </p:spPr>
        <p:txBody>
          <a:bodyPr wrap="square" rtlCol="0">
            <a:spAutoFit/>
          </a:bodyPr>
          <a:lstStyle/>
          <a:p>
            <a:r>
              <a:rPr lang="en-US" sz="2800" dirty="0" smtClean="0"/>
              <a:t>Half Dome</a:t>
            </a:r>
            <a:endParaRPr lang="en-US" sz="2800" dirty="0"/>
          </a:p>
        </p:txBody>
      </p:sp>
      <p:cxnSp>
        <p:nvCxnSpPr>
          <p:cNvPr id="6" name="Straight Arrow Connector 5"/>
          <p:cNvCxnSpPr/>
          <p:nvPr/>
        </p:nvCxnSpPr>
        <p:spPr bwMode="auto">
          <a:xfrm rot="10800000" flipV="1">
            <a:off x="6607628" y="5181599"/>
            <a:ext cx="772886" cy="272141"/>
          </a:xfrm>
          <a:prstGeom prst="straightConnector1">
            <a:avLst/>
          </a:prstGeom>
          <a:solidFill>
            <a:schemeClr val="accent1"/>
          </a:solidFill>
          <a:ln w="38100" cap="flat" cmpd="sng" algn="ctr">
            <a:solidFill>
              <a:schemeClr val="bg1"/>
            </a:solidFill>
            <a:prstDash val="solid"/>
            <a:round/>
            <a:headEnd type="none" w="med" len="med"/>
            <a:tailEnd type="arrow"/>
          </a:ln>
          <a:effectLst>
            <a:outerShdw blurRad="50800" dist="38100" dir="5400000" algn="t" rotWithShape="0">
              <a:prstClr val="black">
                <a:alpha val="40000"/>
              </a:prstClr>
            </a:outerShdw>
          </a:effectLst>
        </p:spPr>
      </p:cxn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8" name="Freeform 7"/>
          <p:cNvSpPr/>
          <p:nvPr/>
        </p:nvSpPr>
        <p:spPr bwMode="auto">
          <a:xfrm rot="21082098">
            <a:off x="113325" y="2164895"/>
            <a:ext cx="6760029" cy="653143"/>
          </a:xfrm>
          <a:custGeom>
            <a:avLst/>
            <a:gdLst>
              <a:gd name="connsiteX0" fmla="*/ 7021286 w 7021286"/>
              <a:gd name="connsiteY0" fmla="*/ 0 h 1045028"/>
              <a:gd name="connsiteX1" fmla="*/ 3516086 w 7021286"/>
              <a:gd name="connsiteY1" fmla="*/ 718457 h 1045028"/>
              <a:gd name="connsiteX2" fmla="*/ 0 w 7021286"/>
              <a:gd name="connsiteY2" fmla="*/ 1045028 h 1045028"/>
            </a:gdLst>
            <a:ahLst/>
            <a:cxnLst>
              <a:cxn ang="0">
                <a:pos x="connsiteX0" y="connsiteY0"/>
              </a:cxn>
              <a:cxn ang="0">
                <a:pos x="connsiteX1" y="connsiteY1"/>
              </a:cxn>
              <a:cxn ang="0">
                <a:pos x="connsiteX2" y="connsiteY2"/>
              </a:cxn>
            </a:cxnLst>
            <a:rect l="l" t="t" r="r" b="b"/>
            <a:pathLst>
              <a:path w="7021286" h="1045028">
                <a:moveTo>
                  <a:pt x="7021286" y="0"/>
                </a:moveTo>
                <a:cubicBezTo>
                  <a:pt x="5853793" y="272143"/>
                  <a:pt x="4686300" y="544286"/>
                  <a:pt x="3516086" y="718457"/>
                </a:cubicBezTo>
                <a:cubicBezTo>
                  <a:pt x="2345872" y="892628"/>
                  <a:pt x="1172936" y="968828"/>
                  <a:pt x="0" y="1045028"/>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9" name="Freeform 8"/>
          <p:cNvSpPr/>
          <p:nvPr/>
        </p:nvSpPr>
        <p:spPr bwMode="auto">
          <a:xfrm rot="21082098">
            <a:off x="2354423" y="3669845"/>
            <a:ext cx="6847114" cy="653143"/>
          </a:xfrm>
          <a:custGeom>
            <a:avLst/>
            <a:gdLst>
              <a:gd name="connsiteX0" fmla="*/ 7021286 w 7021286"/>
              <a:gd name="connsiteY0" fmla="*/ 0 h 1045028"/>
              <a:gd name="connsiteX1" fmla="*/ 3516086 w 7021286"/>
              <a:gd name="connsiteY1" fmla="*/ 718457 h 1045028"/>
              <a:gd name="connsiteX2" fmla="*/ 0 w 7021286"/>
              <a:gd name="connsiteY2" fmla="*/ 1045028 h 1045028"/>
            </a:gdLst>
            <a:ahLst/>
            <a:cxnLst>
              <a:cxn ang="0">
                <a:pos x="connsiteX0" y="connsiteY0"/>
              </a:cxn>
              <a:cxn ang="0">
                <a:pos x="connsiteX1" y="connsiteY1"/>
              </a:cxn>
              <a:cxn ang="0">
                <a:pos x="connsiteX2" y="connsiteY2"/>
              </a:cxn>
            </a:cxnLst>
            <a:rect l="l" t="t" r="r" b="b"/>
            <a:pathLst>
              <a:path w="7021286" h="1045028">
                <a:moveTo>
                  <a:pt x="7021286" y="0"/>
                </a:moveTo>
                <a:cubicBezTo>
                  <a:pt x="5853793" y="272143"/>
                  <a:pt x="4686300" y="544286"/>
                  <a:pt x="3516086" y="718457"/>
                </a:cubicBezTo>
                <a:cubicBezTo>
                  <a:pt x="2345872" y="892628"/>
                  <a:pt x="1172936" y="968828"/>
                  <a:pt x="0" y="1045028"/>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0" name="Freeform 9"/>
          <p:cNvSpPr/>
          <p:nvPr/>
        </p:nvSpPr>
        <p:spPr bwMode="auto">
          <a:xfrm rot="12592827" flipV="1">
            <a:off x="-168321" y="3935353"/>
            <a:ext cx="2708161" cy="811512"/>
          </a:xfrm>
          <a:custGeom>
            <a:avLst/>
            <a:gdLst>
              <a:gd name="connsiteX0" fmla="*/ 7021286 w 7021286"/>
              <a:gd name="connsiteY0" fmla="*/ 0 h 1045028"/>
              <a:gd name="connsiteX1" fmla="*/ 3516086 w 7021286"/>
              <a:gd name="connsiteY1" fmla="*/ 718457 h 1045028"/>
              <a:gd name="connsiteX2" fmla="*/ 0 w 7021286"/>
              <a:gd name="connsiteY2" fmla="*/ 1045028 h 1045028"/>
              <a:gd name="connsiteX0" fmla="*/ 7021286 w 7021286"/>
              <a:gd name="connsiteY0" fmla="*/ 0 h 1045028"/>
              <a:gd name="connsiteX1" fmla="*/ 3127776 w 7021286"/>
              <a:gd name="connsiteY1" fmla="*/ 728248 h 1045028"/>
              <a:gd name="connsiteX2" fmla="*/ 0 w 7021286"/>
              <a:gd name="connsiteY2" fmla="*/ 1045028 h 1045028"/>
              <a:gd name="connsiteX0" fmla="*/ 7021286 w 7021286"/>
              <a:gd name="connsiteY0" fmla="*/ 0 h 1045028"/>
              <a:gd name="connsiteX1" fmla="*/ 5181787 w 7021286"/>
              <a:gd name="connsiteY1" fmla="*/ 405611 h 1045028"/>
              <a:gd name="connsiteX2" fmla="*/ 3127776 w 7021286"/>
              <a:gd name="connsiteY2" fmla="*/ 728248 h 1045028"/>
              <a:gd name="connsiteX3" fmla="*/ 0 w 7021286"/>
              <a:gd name="connsiteY3" fmla="*/ 1045028 h 1045028"/>
              <a:gd name="connsiteX0" fmla="*/ 7021286 w 7021286"/>
              <a:gd name="connsiteY0" fmla="*/ 0 h 1045028"/>
              <a:gd name="connsiteX1" fmla="*/ 5181787 w 7021286"/>
              <a:gd name="connsiteY1" fmla="*/ 405611 h 1045028"/>
              <a:gd name="connsiteX2" fmla="*/ 4094110 w 7021286"/>
              <a:gd name="connsiteY2" fmla="*/ 526718 h 1045028"/>
              <a:gd name="connsiteX3" fmla="*/ 3127776 w 7021286"/>
              <a:gd name="connsiteY3" fmla="*/ 728248 h 1045028"/>
              <a:gd name="connsiteX4" fmla="*/ 0 w 7021286"/>
              <a:gd name="connsiteY4" fmla="*/ 1045028 h 1045028"/>
              <a:gd name="connsiteX0" fmla="*/ 7021286 w 7021286"/>
              <a:gd name="connsiteY0" fmla="*/ 0 h 1045028"/>
              <a:gd name="connsiteX1" fmla="*/ 5181787 w 7021286"/>
              <a:gd name="connsiteY1" fmla="*/ 405611 h 1045028"/>
              <a:gd name="connsiteX2" fmla="*/ 3127776 w 7021286"/>
              <a:gd name="connsiteY2" fmla="*/ 728248 h 1045028"/>
              <a:gd name="connsiteX3" fmla="*/ 0 w 7021286"/>
              <a:gd name="connsiteY3" fmla="*/ 1045028 h 1045028"/>
              <a:gd name="connsiteX0" fmla="*/ 7021286 w 7021286"/>
              <a:gd name="connsiteY0" fmla="*/ 0 h 1505759"/>
              <a:gd name="connsiteX1" fmla="*/ 5181787 w 7021286"/>
              <a:gd name="connsiteY1" fmla="*/ 405611 h 1505759"/>
              <a:gd name="connsiteX2" fmla="*/ 4049620 w 7021286"/>
              <a:gd name="connsiteY2" fmla="*/ 1451984 h 1505759"/>
              <a:gd name="connsiteX3" fmla="*/ 3127776 w 7021286"/>
              <a:gd name="connsiteY3" fmla="*/ 728248 h 1505759"/>
              <a:gd name="connsiteX4" fmla="*/ 0 w 7021286"/>
              <a:gd name="connsiteY4" fmla="*/ 1045028 h 1505759"/>
              <a:gd name="connsiteX0" fmla="*/ 7021286 w 7021286"/>
              <a:gd name="connsiteY0" fmla="*/ 171538 h 1684520"/>
              <a:gd name="connsiteX1" fmla="*/ 5181787 w 7021286"/>
              <a:gd name="connsiteY1" fmla="*/ 577149 h 1684520"/>
              <a:gd name="connsiteX2" fmla="*/ 4049620 w 7021286"/>
              <a:gd name="connsiteY2" fmla="*/ 1623522 h 1684520"/>
              <a:gd name="connsiteX3" fmla="*/ 3577208 w 7021286"/>
              <a:gd name="connsiteY3" fmla="*/ 120625 h 1684520"/>
              <a:gd name="connsiteX4" fmla="*/ 3127776 w 7021286"/>
              <a:gd name="connsiteY4" fmla="*/ 899786 h 1684520"/>
              <a:gd name="connsiteX5" fmla="*/ 0 w 7021286"/>
              <a:gd name="connsiteY5" fmla="*/ 1216566 h 1684520"/>
              <a:gd name="connsiteX0" fmla="*/ 7021286 w 7021286"/>
              <a:gd name="connsiteY0" fmla="*/ 176104 h 1221131"/>
              <a:gd name="connsiteX1" fmla="*/ 5181787 w 7021286"/>
              <a:gd name="connsiteY1" fmla="*/ 581715 h 1221131"/>
              <a:gd name="connsiteX2" fmla="*/ 3600809 w 7021286"/>
              <a:gd name="connsiteY2" fmla="*/ 153211 h 1221131"/>
              <a:gd name="connsiteX3" fmla="*/ 3577208 w 7021286"/>
              <a:gd name="connsiteY3" fmla="*/ 125191 h 1221131"/>
              <a:gd name="connsiteX4" fmla="*/ 3127776 w 7021286"/>
              <a:gd name="connsiteY4" fmla="*/ 904352 h 1221131"/>
              <a:gd name="connsiteX5" fmla="*/ 0 w 7021286"/>
              <a:gd name="connsiteY5" fmla="*/ 1221132 h 1221131"/>
              <a:gd name="connsiteX0" fmla="*/ 7021286 w 7021286"/>
              <a:gd name="connsiteY0" fmla="*/ 76668 h 1121695"/>
              <a:gd name="connsiteX1" fmla="*/ 5181787 w 7021286"/>
              <a:gd name="connsiteY1" fmla="*/ 482279 h 1121695"/>
              <a:gd name="connsiteX2" fmla="*/ 3600809 w 7021286"/>
              <a:gd name="connsiteY2" fmla="*/ 53775 h 1121695"/>
              <a:gd name="connsiteX3" fmla="*/ 3127776 w 7021286"/>
              <a:gd name="connsiteY3" fmla="*/ 804916 h 1121695"/>
              <a:gd name="connsiteX4" fmla="*/ 0 w 7021286"/>
              <a:gd name="connsiteY4" fmla="*/ 1121696 h 1121695"/>
              <a:gd name="connsiteX0" fmla="*/ 7021286 w 7021286"/>
              <a:gd name="connsiteY0" fmla="*/ 1 h 4402429"/>
              <a:gd name="connsiteX1" fmla="*/ 5181787 w 7021286"/>
              <a:gd name="connsiteY1" fmla="*/ 405612 h 4402429"/>
              <a:gd name="connsiteX2" fmla="*/ 2858792 w 7021286"/>
              <a:gd name="connsiteY2" fmla="*/ 4348654 h 4402429"/>
              <a:gd name="connsiteX3" fmla="*/ 3127776 w 7021286"/>
              <a:gd name="connsiteY3" fmla="*/ 728249 h 4402429"/>
              <a:gd name="connsiteX4" fmla="*/ 0 w 7021286"/>
              <a:gd name="connsiteY4" fmla="*/ 1045029 h 4402429"/>
              <a:gd name="connsiteX0" fmla="*/ 7021286 w 7021286"/>
              <a:gd name="connsiteY0" fmla="*/ 1 h 4563303"/>
              <a:gd name="connsiteX1" fmla="*/ 5181787 w 7021286"/>
              <a:gd name="connsiteY1" fmla="*/ 405612 h 4563303"/>
              <a:gd name="connsiteX2" fmla="*/ 2858792 w 7021286"/>
              <a:gd name="connsiteY2" fmla="*/ 4348654 h 4563303"/>
              <a:gd name="connsiteX3" fmla="*/ 3253931 w 7021286"/>
              <a:gd name="connsiteY3" fmla="*/ 1666268 h 4563303"/>
              <a:gd name="connsiteX4" fmla="*/ 3127776 w 7021286"/>
              <a:gd name="connsiteY4" fmla="*/ 728249 h 4563303"/>
              <a:gd name="connsiteX5" fmla="*/ 0 w 7021286"/>
              <a:gd name="connsiteY5" fmla="*/ 1045029 h 4563303"/>
              <a:gd name="connsiteX0" fmla="*/ 7021286 w 7021286"/>
              <a:gd name="connsiteY0" fmla="*/ 1 h 4563303"/>
              <a:gd name="connsiteX1" fmla="*/ 5181787 w 7021286"/>
              <a:gd name="connsiteY1" fmla="*/ 405612 h 4563303"/>
              <a:gd name="connsiteX2" fmla="*/ 2858792 w 7021286"/>
              <a:gd name="connsiteY2" fmla="*/ 4348654 h 4563303"/>
              <a:gd name="connsiteX3" fmla="*/ 3253931 w 7021286"/>
              <a:gd name="connsiteY3" fmla="*/ 1666268 h 4563303"/>
              <a:gd name="connsiteX4" fmla="*/ 3127776 w 7021286"/>
              <a:gd name="connsiteY4" fmla="*/ 728249 h 4563303"/>
              <a:gd name="connsiteX5" fmla="*/ 0 w 7021286"/>
              <a:gd name="connsiteY5" fmla="*/ 1045029 h 4563303"/>
              <a:gd name="connsiteX0" fmla="*/ 7021286 w 7021286"/>
              <a:gd name="connsiteY0" fmla="*/ 1 h 4402429"/>
              <a:gd name="connsiteX1" fmla="*/ 5181787 w 7021286"/>
              <a:gd name="connsiteY1" fmla="*/ 405612 h 4402429"/>
              <a:gd name="connsiteX2" fmla="*/ 2858792 w 7021286"/>
              <a:gd name="connsiteY2" fmla="*/ 4348654 h 4402429"/>
              <a:gd name="connsiteX3" fmla="*/ 3127776 w 7021286"/>
              <a:gd name="connsiteY3" fmla="*/ 728249 h 4402429"/>
              <a:gd name="connsiteX4" fmla="*/ 0 w 7021286"/>
              <a:gd name="connsiteY4" fmla="*/ 1045029 h 4402429"/>
              <a:gd name="connsiteX0" fmla="*/ 7021286 w 7021286"/>
              <a:gd name="connsiteY0" fmla="*/ 1 h 4621059"/>
              <a:gd name="connsiteX1" fmla="*/ 5181787 w 7021286"/>
              <a:gd name="connsiteY1" fmla="*/ 405612 h 4621059"/>
              <a:gd name="connsiteX2" fmla="*/ 2858792 w 7021286"/>
              <a:gd name="connsiteY2" fmla="*/ 4348654 h 4621059"/>
              <a:gd name="connsiteX3" fmla="*/ 3202610 w 7021286"/>
              <a:gd name="connsiteY3" fmla="*/ 2040027 h 4621059"/>
              <a:gd name="connsiteX4" fmla="*/ 3127776 w 7021286"/>
              <a:gd name="connsiteY4" fmla="*/ 728249 h 4621059"/>
              <a:gd name="connsiteX5" fmla="*/ 0 w 7021286"/>
              <a:gd name="connsiteY5" fmla="*/ 1045029 h 4621059"/>
              <a:gd name="connsiteX0" fmla="*/ 7021286 w 7021286"/>
              <a:gd name="connsiteY0" fmla="*/ 1 h 4402429"/>
              <a:gd name="connsiteX1" fmla="*/ 5181787 w 7021286"/>
              <a:gd name="connsiteY1" fmla="*/ 405612 h 4402429"/>
              <a:gd name="connsiteX2" fmla="*/ 2858792 w 7021286"/>
              <a:gd name="connsiteY2" fmla="*/ 4348654 h 4402429"/>
              <a:gd name="connsiteX3" fmla="*/ 3127776 w 7021286"/>
              <a:gd name="connsiteY3" fmla="*/ 728249 h 4402429"/>
              <a:gd name="connsiteX4" fmla="*/ 0 w 7021286"/>
              <a:gd name="connsiteY4" fmla="*/ 1045029 h 4402429"/>
              <a:gd name="connsiteX0" fmla="*/ 7021286 w 7021286"/>
              <a:gd name="connsiteY0" fmla="*/ 1 h 4402429"/>
              <a:gd name="connsiteX1" fmla="*/ 5181787 w 7021286"/>
              <a:gd name="connsiteY1" fmla="*/ 405612 h 4402429"/>
              <a:gd name="connsiteX2" fmla="*/ 2858792 w 7021286"/>
              <a:gd name="connsiteY2" fmla="*/ 4348654 h 4402429"/>
              <a:gd name="connsiteX3" fmla="*/ 3127776 w 7021286"/>
              <a:gd name="connsiteY3" fmla="*/ 728249 h 4402429"/>
              <a:gd name="connsiteX4" fmla="*/ 0 w 7021286"/>
              <a:gd name="connsiteY4" fmla="*/ 1045029 h 4402429"/>
              <a:gd name="connsiteX0" fmla="*/ 7021286 w 7021286"/>
              <a:gd name="connsiteY0" fmla="*/ 1 h 4348654"/>
              <a:gd name="connsiteX1" fmla="*/ 5181787 w 7021286"/>
              <a:gd name="connsiteY1" fmla="*/ 405612 h 4348654"/>
              <a:gd name="connsiteX2" fmla="*/ 2858792 w 7021286"/>
              <a:gd name="connsiteY2" fmla="*/ 4348654 h 4348654"/>
              <a:gd name="connsiteX3" fmla="*/ 3127776 w 7021286"/>
              <a:gd name="connsiteY3" fmla="*/ 728249 h 4348654"/>
              <a:gd name="connsiteX4" fmla="*/ 0 w 7021286"/>
              <a:gd name="connsiteY4" fmla="*/ 1045029 h 4348654"/>
              <a:gd name="connsiteX0" fmla="*/ 7021286 w 7021286"/>
              <a:gd name="connsiteY0" fmla="*/ 1 h 4348654"/>
              <a:gd name="connsiteX1" fmla="*/ 5181787 w 7021286"/>
              <a:gd name="connsiteY1" fmla="*/ 405612 h 4348654"/>
              <a:gd name="connsiteX2" fmla="*/ 2858792 w 7021286"/>
              <a:gd name="connsiteY2" fmla="*/ 4348654 h 4348654"/>
              <a:gd name="connsiteX3" fmla="*/ 3127776 w 7021286"/>
              <a:gd name="connsiteY3" fmla="*/ 728249 h 4348654"/>
              <a:gd name="connsiteX4" fmla="*/ 0 w 7021286"/>
              <a:gd name="connsiteY4" fmla="*/ 1045029 h 4348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21286" h="4348654">
                <a:moveTo>
                  <a:pt x="7021286" y="1"/>
                </a:moveTo>
                <a:lnTo>
                  <a:pt x="5181787" y="405612"/>
                </a:lnTo>
                <a:cubicBezTo>
                  <a:pt x="4563521" y="1878130"/>
                  <a:pt x="3201127" y="4294881"/>
                  <a:pt x="2858792" y="4348654"/>
                </a:cubicBezTo>
                <a:cubicBezTo>
                  <a:pt x="2590203" y="4200197"/>
                  <a:pt x="3140223" y="1560996"/>
                  <a:pt x="3127776" y="728249"/>
                </a:cubicBezTo>
                <a:cubicBezTo>
                  <a:pt x="2445424" y="814634"/>
                  <a:pt x="1172936" y="968829"/>
                  <a:pt x="0" y="1045029"/>
                </a:cubicBez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1" name="Freeform 10"/>
          <p:cNvSpPr/>
          <p:nvPr/>
        </p:nvSpPr>
        <p:spPr bwMode="auto">
          <a:xfrm rot="1501175" flipV="1">
            <a:off x="6571862" y="2229463"/>
            <a:ext cx="2743525" cy="359588"/>
          </a:xfrm>
          <a:custGeom>
            <a:avLst/>
            <a:gdLst>
              <a:gd name="connsiteX0" fmla="*/ 7021286 w 7021286"/>
              <a:gd name="connsiteY0" fmla="*/ 0 h 1045028"/>
              <a:gd name="connsiteX1" fmla="*/ 3516086 w 7021286"/>
              <a:gd name="connsiteY1" fmla="*/ 718457 h 1045028"/>
              <a:gd name="connsiteX2" fmla="*/ 0 w 7021286"/>
              <a:gd name="connsiteY2" fmla="*/ 1045028 h 1045028"/>
              <a:gd name="connsiteX0" fmla="*/ 7106774 w 7106774"/>
              <a:gd name="connsiteY0" fmla="*/ 0 h 1028400"/>
              <a:gd name="connsiteX1" fmla="*/ 3516086 w 7106774"/>
              <a:gd name="connsiteY1" fmla="*/ 701829 h 1028400"/>
              <a:gd name="connsiteX2" fmla="*/ 0 w 7106774"/>
              <a:gd name="connsiteY2" fmla="*/ 1028400 h 1028400"/>
              <a:gd name="connsiteX0" fmla="*/ 7106774 w 7106774"/>
              <a:gd name="connsiteY0" fmla="*/ 0 h 1063042"/>
              <a:gd name="connsiteX1" fmla="*/ 3516086 w 7106774"/>
              <a:gd name="connsiteY1" fmla="*/ 701829 h 1063042"/>
              <a:gd name="connsiteX2" fmla="*/ 1598713 w 7106774"/>
              <a:gd name="connsiteY2" fmla="*/ 1063042 h 1063042"/>
              <a:gd name="connsiteX3" fmla="*/ 0 w 7106774"/>
              <a:gd name="connsiteY3" fmla="*/ 1028400 h 1063042"/>
              <a:gd name="connsiteX0" fmla="*/ 7106774 w 7106774"/>
              <a:gd name="connsiteY0" fmla="*/ 0 h 1063042"/>
              <a:gd name="connsiteX1" fmla="*/ 5391015 w 7106774"/>
              <a:gd name="connsiteY1" fmla="*/ 519585 h 1063042"/>
              <a:gd name="connsiteX2" fmla="*/ 3516086 w 7106774"/>
              <a:gd name="connsiteY2" fmla="*/ 701829 h 1063042"/>
              <a:gd name="connsiteX3" fmla="*/ 1598713 w 7106774"/>
              <a:gd name="connsiteY3" fmla="*/ 1063042 h 1063042"/>
              <a:gd name="connsiteX4" fmla="*/ 0 w 7106774"/>
              <a:gd name="connsiteY4" fmla="*/ 1028400 h 1063042"/>
              <a:gd name="connsiteX0" fmla="*/ 7106774 w 7106774"/>
              <a:gd name="connsiteY0" fmla="*/ 54336 h 1117378"/>
              <a:gd name="connsiteX1" fmla="*/ 5391015 w 7106774"/>
              <a:gd name="connsiteY1" fmla="*/ 573921 h 1117378"/>
              <a:gd name="connsiteX2" fmla="*/ 3331828 w 7106774"/>
              <a:gd name="connsiteY2" fmla="*/ 114638 h 1117378"/>
              <a:gd name="connsiteX3" fmla="*/ 1598713 w 7106774"/>
              <a:gd name="connsiteY3" fmla="*/ 1117378 h 1117378"/>
              <a:gd name="connsiteX4" fmla="*/ 0 w 7106774"/>
              <a:gd name="connsiteY4" fmla="*/ 1082736 h 1117378"/>
              <a:gd name="connsiteX0" fmla="*/ 7106774 w 7106774"/>
              <a:gd name="connsiteY0" fmla="*/ 54336 h 1117378"/>
              <a:gd name="connsiteX1" fmla="*/ 5391015 w 7106774"/>
              <a:gd name="connsiteY1" fmla="*/ 573921 h 1117378"/>
              <a:gd name="connsiteX2" fmla="*/ 3331828 w 7106774"/>
              <a:gd name="connsiteY2" fmla="*/ 114638 h 1117378"/>
              <a:gd name="connsiteX3" fmla="*/ 1598713 w 7106774"/>
              <a:gd name="connsiteY3" fmla="*/ 1117378 h 1117378"/>
              <a:gd name="connsiteX4" fmla="*/ 0 w 7106774"/>
              <a:gd name="connsiteY4" fmla="*/ 1082736 h 1117378"/>
              <a:gd name="connsiteX0" fmla="*/ 7106774 w 7106774"/>
              <a:gd name="connsiteY0" fmla="*/ 54336 h 1082736"/>
              <a:gd name="connsiteX1" fmla="*/ 5391015 w 7106774"/>
              <a:gd name="connsiteY1" fmla="*/ 573921 h 1082736"/>
              <a:gd name="connsiteX2" fmla="*/ 3331828 w 7106774"/>
              <a:gd name="connsiteY2" fmla="*/ 114638 h 1082736"/>
              <a:gd name="connsiteX3" fmla="*/ 2411170 w 7106774"/>
              <a:gd name="connsiteY3" fmla="*/ 1055046 h 1082736"/>
              <a:gd name="connsiteX4" fmla="*/ 0 w 7106774"/>
              <a:gd name="connsiteY4" fmla="*/ 1082736 h 1082736"/>
              <a:gd name="connsiteX0" fmla="*/ 7106774 w 7106774"/>
              <a:gd name="connsiteY0" fmla="*/ 54336 h 1082736"/>
              <a:gd name="connsiteX1" fmla="*/ 5391015 w 7106774"/>
              <a:gd name="connsiteY1" fmla="*/ 573921 h 1082736"/>
              <a:gd name="connsiteX2" fmla="*/ 3331828 w 7106774"/>
              <a:gd name="connsiteY2" fmla="*/ 114638 h 1082736"/>
              <a:gd name="connsiteX3" fmla="*/ 2411170 w 7106774"/>
              <a:gd name="connsiteY3" fmla="*/ 1055046 h 1082736"/>
              <a:gd name="connsiteX4" fmla="*/ 0 w 7106774"/>
              <a:gd name="connsiteY4" fmla="*/ 1082736 h 1082736"/>
              <a:gd name="connsiteX0" fmla="*/ 7106774 w 7106774"/>
              <a:gd name="connsiteY0" fmla="*/ 54336 h 1082736"/>
              <a:gd name="connsiteX1" fmla="*/ 5391015 w 7106774"/>
              <a:gd name="connsiteY1" fmla="*/ 573921 h 1082736"/>
              <a:gd name="connsiteX2" fmla="*/ 3331828 w 7106774"/>
              <a:gd name="connsiteY2" fmla="*/ 114638 h 1082736"/>
              <a:gd name="connsiteX3" fmla="*/ 2521746 w 7106774"/>
              <a:gd name="connsiteY3" fmla="*/ 980845 h 1082736"/>
              <a:gd name="connsiteX4" fmla="*/ 0 w 7106774"/>
              <a:gd name="connsiteY4" fmla="*/ 1082736 h 1082736"/>
              <a:gd name="connsiteX0" fmla="*/ 7106774 w 7106774"/>
              <a:gd name="connsiteY0" fmla="*/ 54336 h 1082736"/>
              <a:gd name="connsiteX1" fmla="*/ 5391015 w 7106774"/>
              <a:gd name="connsiteY1" fmla="*/ 573921 h 1082736"/>
              <a:gd name="connsiteX2" fmla="*/ 3331828 w 7106774"/>
              <a:gd name="connsiteY2" fmla="*/ 114638 h 1082736"/>
              <a:gd name="connsiteX3" fmla="*/ 2521746 w 7106774"/>
              <a:gd name="connsiteY3" fmla="*/ 980845 h 1082736"/>
              <a:gd name="connsiteX4" fmla="*/ 0 w 7106774"/>
              <a:gd name="connsiteY4" fmla="*/ 1082736 h 1082736"/>
              <a:gd name="connsiteX0" fmla="*/ 7106774 w 7106774"/>
              <a:gd name="connsiteY0" fmla="*/ 54116 h 1082516"/>
              <a:gd name="connsiteX1" fmla="*/ 5391015 w 7106774"/>
              <a:gd name="connsiteY1" fmla="*/ 573701 h 1082516"/>
              <a:gd name="connsiteX2" fmla="*/ 4004008 w 7106774"/>
              <a:gd name="connsiteY2" fmla="*/ 686675 h 1082516"/>
              <a:gd name="connsiteX3" fmla="*/ 3331828 w 7106774"/>
              <a:gd name="connsiteY3" fmla="*/ 114418 h 1082516"/>
              <a:gd name="connsiteX4" fmla="*/ 2521746 w 7106774"/>
              <a:gd name="connsiteY4" fmla="*/ 980625 h 1082516"/>
              <a:gd name="connsiteX5" fmla="*/ 0 w 7106774"/>
              <a:gd name="connsiteY5" fmla="*/ 1082516 h 1082516"/>
              <a:gd name="connsiteX0" fmla="*/ 7106774 w 7106774"/>
              <a:gd name="connsiteY0" fmla="*/ 54116 h 1082516"/>
              <a:gd name="connsiteX1" fmla="*/ 5391015 w 7106774"/>
              <a:gd name="connsiteY1" fmla="*/ 573701 h 1082516"/>
              <a:gd name="connsiteX2" fmla="*/ 4004008 w 7106774"/>
              <a:gd name="connsiteY2" fmla="*/ 686675 h 1082516"/>
              <a:gd name="connsiteX3" fmla="*/ 3331828 w 7106774"/>
              <a:gd name="connsiteY3" fmla="*/ 114418 h 1082516"/>
              <a:gd name="connsiteX4" fmla="*/ 2521746 w 7106774"/>
              <a:gd name="connsiteY4" fmla="*/ 980625 h 1082516"/>
              <a:gd name="connsiteX5" fmla="*/ 0 w 7106774"/>
              <a:gd name="connsiteY5" fmla="*/ 1082516 h 1082516"/>
              <a:gd name="connsiteX0" fmla="*/ 7106774 w 7106774"/>
              <a:gd name="connsiteY0" fmla="*/ 0 h 1028400"/>
              <a:gd name="connsiteX1" fmla="*/ 5391015 w 7106774"/>
              <a:gd name="connsiteY1" fmla="*/ 519585 h 1028400"/>
              <a:gd name="connsiteX2" fmla="*/ 4004008 w 7106774"/>
              <a:gd name="connsiteY2" fmla="*/ 632559 h 1028400"/>
              <a:gd name="connsiteX3" fmla="*/ 3331828 w 7106774"/>
              <a:gd name="connsiteY3" fmla="*/ 60302 h 1028400"/>
              <a:gd name="connsiteX4" fmla="*/ 2521746 w 7106774"/>
              <a:gd name="connsiteY4" fmla="*/ 926509 h 1028400"/>
              <a:gd name="connsiteX5" fmla="*/ 0 w 7106774"/>
              <a:gd name="connsiteY5" fmla="*/ 1028400 h 102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06774" h="1028400">
                <a:moveTo>
                  <a:pt x="7106774" y="0"/>
                </a:moveTo>
                <a:cubicBezTo>
                  <a:pt x="6817758" y="62534"/>
                  <a:pt x="6020173" y="509535"/>
                  <a:pt x="5391015" y="519585"/>
                </a:cubicBezTo>
                <a:cubicBezTo>
                  <a:pt x="4937850" y="559586"/>
                  <a:pt x="4347206" y="709106"/>
                  <a:pt x="4004008" y="632559"/>
                </a:cubicBezTo>
                <a:cubicBezTo>
                  <a:pt x="3804989" y="542854"/>
                  <a:pt x="3586449" y="266643"/>
                  <a:pt x="3331828" y="60302"/>
                </a:cubicBezTo>
                <a:cubicBezTo>
                  <a:pt x="3132879" y="276556"/>
                  <a:pt x="3021062" y="280823"/>
                  <a:pt x="2521746" y="926509"/>
                </a:cubicBezTo>
                <a:lnTo>
                  <a:pt x="0" y="1028400"/>
                </a:lnTo>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
        <p:nvSpPr>
          <p:cNvPr id="12" name="TextBox 11"/>
          <p:cNvSpPr txBox="1"/>
          <p:nvPr/>
        </p:nvSpPr>
        <p:spPr>
          <a:xfrm rot="20814547">
            <a:off x="2856307" y="1975354"/>
            <a:ext cx="2191381" cy="523220"/>
          </a:xfrm>
          <a:prstGeom prst="rect">
            <a:avLst/>
          </a:prstGeom>
          <a:noFill/>
        </p:spPr>
        <p:txBody>
          <a:bodyPr wrap="square" rtlCol="0">
            <a:spAutoFit/>
          </a:bodyPr>
          <a:lstStyle/>
          <a:p>
            <a:r>
              <a:rPr lang="en-US" sz="2800" dirty="0" smtClean="0">
                <a:solidFill>
                  <a:schemeClr val="tx1"/>
                </a:solidFill>
              </a:rPr>
              <a:t>Peneplain</a:t>
            </a:r>
            <a:endParaRPr lang="en-US" sz="2800" dirty="0">
              <a:solidFill>
                <a:schemeClr val="tx1"/>
              </a:solidFill>
            </a:endParaRPr>
          </a:p>
        </p:txBody>
      </p:sp>
      <p:sp>
        <p:nvSpPr>
          <p:cNvPr id="23" name="Freeform 22"/>
          <p:cNvSpPr/>
          <p:nvPr/>
        </p:nvSpPr>
        <p:spPr bwMode="auto">
          <a:xfrm rot="21082098">
            <a:off x="747987" y="2237931"/>
            <a:ext cx="7414728" cy="2151944"/>
          </a:xfrm>
          <a:custGeom>
            <a:avLst/>
            <a:gdLst>
              <a:gd name="connsiteX0" fmla="*/ 6987822 w 7429500"/>
              <a:gd name="connsiteY0" fmla="*/ 409222 h 1920522"/>
              <a:gd name="connsiteX1" fmla="*/ 6886222 w 7429500"/>
              <a:gd name="connsiteY1" fmla="*/ 417689 h 1920522"/>
              <a:gd name="connsiteX2" fmla="*/ 6699956 w 7429500"/>
              <a:gd name="connsiteY2" fmla="*/ 468489 h 1920522"/>
              <a:gd name="connsiteX3" fmla="*/ 6547556 w 7429500"/>
              <a:gd name="connsiteY3" fmla="*/ 544689 h 1920522"/>
              <a:gd name="connsiteX4" fmla="*/ 6378222 w 7429500"/>
              <a:gd name="connsiteY4" fmla="*/ 578556 h 1920522"/>
              <a:gd name="connsiteX5" fmla="*/ 6175022 w 7429500"/>
              <a:gd name="connsiteY5" fmla="*/ 544689 h 1920522"/>
              <a:gd name="connsiteX6" fmla="*/ 6056489 w 7429500"/>
              <a:gd name="connsiteY6" fmla="*/ 536222 h 1920522"/>
              <a:gd name="connsiteX7" fmla="*/ 5954889 w 7429500"/>
              <a:gd name="connsiteY7" fmla="*/ 519289 h 1920522"/>
              <a:gd name="connsiteX8" fmla="*/ 5937956 w 7429500"/>
              <a:gd name="connsiteY8" fmla="*/ 383822 h 1920522"/>
              <a:gd name="connsiteX9" fmla="*/ 5861756 w 7429500"/>
              <a:gd name="connsiteY9" fmla="*/ 290689 h 1920522"/>
              <a:gd name="connsiteX10" fmla="*/ 5785556 w 7429500"/>
              <a:gd name="connsiteY10" fmla="*/ 138289 h 1920522"/>
              <a:gd name="connsiteX11" fmla="*/ 5624689 w 7429500"/>
              <a:gd name="connsiteY11" fmla="*/ 11289 h 1920522"/>
              <a:gd name="connsiteX12" fmla="*/ 5633156 w 7429500"/>
              <a:gd name="connsiteY12" fmla="*/ 206022 h 1920522"/>
              <a:gd name="connsiteX13" fmla="*/ 5633156 w 7429500"/>
              <a:gd name="connsiteY13" fmla="*/ 333022 h 1920522"/>
              <a:gd name="connsiteX14" fmla="*/ 5624689 w 7429500"/>
              <a:gd name="connsiteY14" fmla="*/ 443089 h 1920522"/>
              <a:gd name="connsiteX15" fmla="*/ 5692422 w 7429500"/>
              <a:gd name="connsiteY15" fmla="*/ 553156 h 1920522"/>
              <a:gd name="connsiteX16" fmla="*/ 5641622 w 7429500"/>
              <a:gd name="connsiteY16" fmla="*/ 595489 h 1920522"/>
              <a:gd name="connsiteX17" fmla="*/ 5514622 w 7429500"/>
              <a:gd name="connsiteY17" fmla="*/ 612422 h 1920522"/>
              <a:gd name="connsiteX18" fmla="*/ 5302956 w 7429500"/>
              <a:gd name="connsiteY18" fmla="*/ 671689 h 1920522"/>
              <a:gd name="connsiteX19" fmla="*/ 5099756 w 7429500"/>
              <a:gd name="connsiteY19" fmla="*/ 722489 h 1920522"/>
              <a:gd name="connsiteX20" fmla="*/ 4888089 w 7429500"/>
              <a:gd name="connsiteY20" fmla="*/ 781756 h 1920522"/>
              <a:gd name="connsiteX21" fmla="*/ 4820356 w 7429500"/>
              <a:gd name="connsiteY21" fmla="*/ 705556 h 1920522"/>
              <a:gd name="connsiteX22" fmla="*/ 4811889 w 7429500"/>
              <a:gd name="connsiteY22" fmla="*/ 561622 h 1920522"/>
              <a:gd name="connsiteX23" fmla="*/ 4786489 w 7429500"/>
              <a:gd name="connsiteY23" fmla="*/ 400756 h 1920522"/>
              <a:gd name="connsiteX24" fmla="*/ 4794956 w 7429500"/>
              <a:gd name="connsiteY24" fmla="*/ 282222 h 1920522"/>
              <a:gd name="connsiteX25" fmla="*/ 4778022 w 7429500"/>
              <a:gd name="connsiteY25" fmla="*/ 222956 h 1920522"/>
              <a:gd name="connsiteX26" fmla="*/ 4608689 w 7429500"/>
              <a:gd name="connsiteY26" fmla="*/ 409222 h 1920522"/>
              <a:gd name="connsiteX27" fmla="*/ 4600222 w 7429500"/>
              <a:gd name="connsiteY27" fmla="*/ 544689 h 1920522"/>
              <a:gd name="connsiteX28" fmla="*/ 4591756 w 7429500"/>
              <a:gd name="connsiteY28" fmla="*/ 595489 h 1920522"/>
              <a:gd name="connsiteX29" fmla="*/ 4532489 w 7429500"/>
              <a:gd name="connsiteY29" fmla="*/ 697089 h 1920522"/>
              <a:gd name="connsiteX30" fmla="*/ 4540956 w 7429500"/>
              <a:gd name="connsiteY30" fmla="*/ 781756 h 1920522"/>
              <a:gd name="connsiteX31" fmla="*/ 4397022 w 7429500"/>
              <a:gd name="connsiteY31" fmla="*/ 807156 h 1920522"/>
              <a:gd name="connsiteX32" fmla="*/ 4236156 w 7429500"/>
              <a:gd name="connsiteY32" fmla="*/ 697089 h 1920522"/>
              <a:gd name="connsiteX33" fmla="*/ 4117622 w 7429500"/>
              <a:gd name="connsiteY33" fmla="*/ 722489 h 1920522"/>
              <a:gd name="connsiteX34" fmla="*/ 3897489 w 7429500"/>
              <a:gd name="connsiteY34" fmla="*/ 747889 h 1920522"/>
              <a:gd name="connsiteX35" fmla="*/ 3660422 w 7429500"/>
              <a:gd name="connsiteY35" fmla="*/ 612422 h 1920522"/>
              <a:gd name="connsiteX36" fmla="*/ 3533422 w 7429500"/>
              <a:gd name="connsiteY36" fmla="*/ 510822 h 1920522"/>
              <a:gd name="connsiteX37" fmla="*/ 3474156 w 7429500"/>
              <a:gd name="connsiteY37" fmla="*/ 324556 h 1920522"/>
              <a:gd name="connsiteX38" fmla="*/ 3347156 w 7429500"/>
              <a:gd name="connsiteY38" fmla="*/ 239889 h 1920522"/>
              <a:gd name="connsiteX39" fmla="*/ 3389489 w 7429500"/>
              <a:gd name="connsiteY39" fmla="*/ 392289 h 1920522"/>
              <a:gd name="connsiteX40" fmla="*/ 3338689 w 7429500"/>
              <a:gd name="connsiteY40" fmla="*/ 485422 h 1920522"/>
              <a:gd name="connsiteX41" fmla="*/ 3347156 w 7429500"/>
              <a:gd name="connsiteY41" fmla="*/ 510822 h 1920522"/>
              <a:gd name="connsiteX42" fmla="*/ 3406422 w 7429500"/>
              <a:gd name="connsiteY42" fmla="*/ 620889 h 1920522"/>
              <a:gd name="connsiteX43" fmla="*/ 3474156 w 7429500"/>
              <a:gd name="connsiteY43" fmla="*/ 646289 h 1920522"/>
              <a:gd name="connsiteX44" fmla="*/ 3448756 w 7429500"/>
              <a:gd name="connsiteY44" fmla="*/ 739422 h 1920522"/>
              <a:gd name="connsiteX45" fmla="*/ 3406422 w 7429500"/>
              <a:gd name="connsiteY45" fmla="*/ 773289 h 1920522"/>
              <a:gd name="connsiteX46" fmla="*/ 3270956 w 7429500"/>
              <a:gd name="connsiteY46" fmla="*/ 773289 h 1920522"/>
              <a:gd name="connsiteX47" fmla="*/ 3127022 w 7429500"/>
              <a:gd name="connsiteY47" fmla="*/ 832556 h 1920522"/>
              <a:gd name="connsiteX48" fmla="*/ 2923822 w 7429500"/>
              <a:gd name="connsiteY48" fmla="*/ 739422 h 1920522"/>
              <a:gd name="connsiteX49" fmla="*/ 2754489 w 7429500"/>
              <a:gd name="connsiteY49" fmla="*/ 832556 h 1920522"/>
              <a:gd name="connsiteX50" fmla="*/ 2568222 w 7429500"/>
              <a:gd name="connsiteY50" fmla="*/ 790222 h 1920522"/>
              <a:gd name="connsiteX51" fmla="*/ 2517422 w 7429500"/>
              <a:gd name="connsiteY51" fmla="*/ 756356 h 1920522"/>
              <a:gd name="connsiteX52" fmla="*/ 2365022 w 7429500"/>
              <a:gd name="connsiteY52" fmla="*/ 722489 h 1920522"/>
              <a:gd name="connsiteX53" fmla="*/ 2373489 w 7429500"/>
              <a:gd name="connsiteY53" fmla="*/ 671689 h 1920522"/>
              <a:gd name="connsiteX54" fmla="*/ 2238022 w 7429500"/>
              <a:gd name="connsiteY54" fmla="*/ 553156 h 1920522"/>
              <a:gd name="connsiteX55" fmla="*/ 2263422 w 7429500"/>
              <a:gd name="connsiteY55" fmla="*/ 502356 h 1920522"/>
              <a:gd name="connsiteX56" fmla="*/ 2246489 w 7429500"/>
              <a:gd name="connsiteY56" fmla="*/ 392289 h 1920522"/>
              <a:gd name="connsiteX57" fmla="*/ 2221089 w 7429500"/>
              <a:gd name="connsiteY57" fmla="*/ 358422 h 1920522"/>
              <a:gd name="connsiteX58" fmla="*/ 2068689 w 7429500"/>
              <a:gd name="connsiteY58" fmla="*/ 426156 h 1920522"/>
              <a:gd name="connsiteX59" fmla="*/ 2026356 w 7429500"/>
              <a:gd name="connsiteY59" fmla="*/ 544689 h 1920522"/>
              <a:gd name="connsiteX60" fmla="*/ 2102556 w 7429500"/>
              <a:gd name="connsiteY60" fmla="*/ 646289 h 1920522"/>
              <a:gd name="connsiteX61" fmla="*/ 2094089 w 7429500"/>
              <a:gd name="connsiteY61" fmla="*/ 722489 h 1920522"/>
              <a:gd name="connsiteX62" fmla="*/ 2060222 w 7429500"/>
              <a:gd name="connsiteY62" fmla="*/ 781756 h 1920522"/>
              <a:gd name="connsiteX63" fmla="*/ 2094089 w 7429500"/>
              <a:gd name="connsiteY63" fmla="*/ 824089 h 1920522"/>
              <a:gd name="connsiteX64" fmla="*/ 1907822 w 7429500"/>
              <a:gd name="connsiteY64" fmla="*/ 925689 h 1920522"/>
              <a:gd name="connsiteX65" fmla="*/ 1662289 w 7429500"/>
              <a:gd name="connsiteY65" fmla="*/ 832556 h 1920522"/>
              <a:gd name="connsiteX66" fmla="*/ 1459089 w 7429500"/>
              <a:gd name="connsiteY66" fmla="*/ 891822 h 1920522"/>
              <a:gd name="connsiteX67" fmla="*/ 1365956 w 7429500"/>
              <a:gd name="connsiteY67" fmla="*/ 832556 h 1920522"/>
              <a:gd name="connsiteX68" fmla="*/ 1179689 w 7429500"/>
              <a:gd name="connsiteY68" fmla="*/ 747889 h 1920522"/>
              <a:gd name="connsiteX69" fmla="*/ 857956 w 7429500"/>
              <a:gd name="connsiteY69" fmla="*/ 739422 h 1920522"/>
              <a:gd name="connsiteX70" fmla="*/ 654756 w 7429500"/>
              <a:gd name="connsiteY70" fmla="*/ 773289 h 1920522"/>
              <a:gd name="connsiteX71" fmla="*/ 460022 w 7429500"/>
              <a:gd name="connsiteY71" fmla="*/ 824089 h 1920522"/>
              <a:gd name="connsiteX72" fmla="*/ 112889 w 7429500"/>
              <a:gd name="connsiteY72" fmla="*/ 925689 h 1920522"/>
              <a:gd name="connsiteX73" fmla="*/ 11289 w 7429500"/>
              <a:gd name="connsiteY73" fmla="*/ 942622 h 1920522"/>
              <a:gd name="connsiteX74" fmla="*/ 95956 w 7429500"/>
              <a:gd name="connsiteY74" fmla="*/ 1577622 h 1920522"/>
              <a:gd name="connsiteX75" fmla="*/ 587022 w 7429500"/>
              <a:gd name="connsiteY75" fmla="*/ 1492956 h 1920522"/>
              <a:gd name="connsiteX76" fmla="*/ 671689 w 7429500"/>
              <a:gd name="connsiteY76" fmla="*/ 1332089 h 1920522"/>
              <a:gd name="connsiteX77" fmla="*/ 908756 w 7429500"/>
              <a:gd name="connsiteY77" fmla="*/ 1247422 h 1920522"/>
              <a:gd name="connsiteX78" fmla="*/ 1069622 w 7429500"/>
              <a:gd name="connsiteY78" fmla="*/ 1332089 h 1920522"/>
              <a:gd name="connsiteX79" fmla="*/ 1281289 w 7429500"/>
              <a:gd name="connsiteY79" fmla="*/ 1526822 h 1920522"/>
              <a:gd name="connsiteX80" fmla="*/ 1433689 w 7429500"/>
              <a:gd name="connsiteY80" fmla="*/ 1535289 h 1920522"/>
              <a:gd name="connsiteX81" fmla="*/ 1492956 w 7429500"/>
              <a:gd name="connsiteY81" fmla="*/ 1577622 h 1920522"/>
              <a:gd name="connsiteX82" fmla="*/ 1586089 w 7429500"/>
              <a:gd name="connsiteY82" fmla="*/ 1679222 h 1920522"/>
              <a:gd name="connsiteX83" fmla="*/ 1857022 w 7429500"/>
              <a:gd name="connsiteY83" fmla="*/ 1696156 h 1920522"/>
              <a:gd name="connsiteX84" fmla="*/ 1907822 w 7429500"/>
              <a:gd name="connsiteY84" fmla="*/ 1890889 h 1920522"/>
              <a:gd name="connsiteX85" fmla="*/ 2415822 w 7429500"/>
              <a:gd name="connsiteY85" fmla="*/ 1873956 h 1920522"/>
              <a:gd name="connsiteX86" fmla="*/ 2051756 w 7429500"/>
              <a:gd name="connsiteY86" fmla="*/ 1730022 h 1920522"/>
              <a:gd name="connsiteX87" fmla="*/ 2000956 w 7429500"/>
              <a:gd name="connsiteY87" fmla="*/ 1560689 h 1920522"/>
              <a:gd name="connsiteX88" fmla="*/ 1653822 w 7429500"/>
              <a:gd name="connsiteY88" fmla="*/ 1501422 h 1920522"/>
              <a:gd name="connsiteX89" fmla="*/ 1679222 w 7429500"/>
              <a:gd name="connsiteY89" fmla="*/ 1391356 h 1920522"/>
              <a:gd name="connsiteX90" fmla="*/ 2009422 w 7429500"/>
              <a:gd name="connsiteY90" fmla="*/ 1467556 h 1920522"/>
              <a:gd name="connsiteX91" fmla="*/ 2144889 w 7429500"/>
              <a:gd name="connsiteY91" fmla="*/ 1357489 h 1920522"/>
              <a:gd name="connsiteX92" fmla="*/ 2390422 w 7429500"/>
              <a:gd name="connsiteY92" fmla="*/ 1365956 h 1920522"/>
              <a:gd name="connsiteX93" fmla="*/ 2830689 w 7429500"/>
              <a:gd name="connsiteY93" fmla="*/ 1526822 h 1920522"/>
              <a:gd name="connsiteX94" fmla="*/ 3016956 w 7429500"/>
              <a:gd name="connsiteY94" fmla="*/ 1526822 h 1920522"/>
              <a:gd name="connsiteX95" fmla="*/ 3177822 w 7429500"/>
              <a:gd name="connsiteY95" fmla="*/ 1492956 h 1920522"/>
              <a:gd name="connsiteX96" fmla="*/ 3194756 w 7429500"/>
              <a:gd name="connsiteY96" fmla="*/ 1594556 h 1920522"/>
              <a:gd name="connsiteX97" fmla="*/ 3347156 w 7429500"/>
              <a:gd name="connsiteY97" fmla="*/ 1645356 h 1920522"/>
              <a:gd name="connsiteX98" fmla="*/ 3397956 w 7429500"/>
              <a:gd name="connsiteY98" fmla="*/ 1746956 h 1920522"/>
              <a:gd name="connsiteX99" fmla="*/ 3516489 w 7429500"/>
              <a:gd name="connsiteY99" fmla="*/ 1840089 h 1920522"/>
              <a:gd name="connsiteX100" fmla="*/ 3516489 w 7429500"/>
              <a:gd name="connsiteY100" fmla="*/ 1713089 h 1920522"/>
              <a:gd name="connsiteX101" fmla="*/ 3499556 w 7429500"/>
              <a:gd name="connsiteY101" fmla="*/ 1603022 h 1920522"/>
              <a:gd name="connsiteX102" fmla="*/ 3347156 w 7429500"/>
              <a:gd name="connsiteY102" fmla="*/ 1526822 h 1920522"/>
              <a:gd name="connsiteX103" fmla="*/ 3296356 w 7429500"/>
              <a:gd name="connsiteY103" fmla="*/ 1408289 h 1920522"/>
              <a:gd name="connsiteX104" fmla="*/ 3355622 w 7429500"/>
              <a:gd name="connsiteY104" fmla="*/ 1289756 h 1920522"/>
              <a:gd name="connsiteX105" fmla="*/ 3541889 w 7429500"/>
              <a:gd name="connsiteY105" fmla="*/ 1323622 h 1920522"/>
              <a:gd name="connsiteX106" fmla="*/ 3770489 w 7429500"/>
              <a:gd name="connsiteY106" fmla="*/ 1298222 h 1920522"/>
              <a:gd name="connsiteX107" fmla="*/ 3999089 w 7429500"/>
              <a:gd name="connsiteY107" fmla="*/ 1484489 h 1920522"/>
              <a:gd name="connsiteX108" fmla="*/ 4185356 w 7429500"/>
              <a:gd name="connsiteY108" fmla="*/ 1467556 h 1920522"/>
              <a:gd name="connsiteX109" fmla="*/ 4312356 w 7429500"/>
              <a:gd name="connsiteY109" fmla="*/ 1526822 h 1920522"/>
              <a:gd name="connsiteX110" fmla="*/ 4447822 w 7429500"/>
              <a:gd name="connsiteY110" fmla="*/ 1628422 h 1920522"/>
              <a:gd name="connsiteX111" fmla="*/ 4507089 w 7429500"/>
              <a:gd name="connsiteY111" fmla="*/ 1721556 h 1920522"/>
              <a:gd name="connsiteX112" fmla="*/ 4659489 w 7429500"/>
              <a:gd name="connsiteY112" fmla="*/ 1857022 h 1920522"/>
              <a:gd name="connsiteX113" fmla="*/ 4642556 w 7429500"/>
              <a:gd name="connsiteY113" fmla="*/ 1721556 h 1920522"/>
              <a:gd name="connsiteX114" fmla="*/ 4524022 w 7429500"/>
              <a:gd name="connsiteY114" fmla="*/ 1492956 h 1920522"/>
              <a:gd name="connsiteX115" fmla="*/ 4447822 w 7429500"/>
              <a:gd name="connsiteY115" fmla="*/ 1399822 h 1920522"/>
              <a:gd name="connsiteX116" fmla="*/ 4786489 w 7429500"/>
              <a:gd name="connsiteY116" fmla="*/ 1323622 h 1920522"/>
              <a:gd name="connsiteX117" fmla="*/ 5150556 w 7429500"/>
              <a:gd name="connsiteY117" fmla="*/ 1416756 h 1920522"/>
              <a:gd name="connsiteX118" fmla="*/ 5599289 w 7429500"/>
              <a:gd name="connsiteY118" fmla="*/ 1179689 h 1920522"/>
              <a:gd name="connsiteX119" fmla="*/ 5895622 w 7429500"/>
              <a:gd name="connsiteY119" fmla="*/ 1289756 h 1920522"/>
              <a:gd name="connsiteX120" fmla="*/ 6022622 w 7429500"/>
              <a:gd name="connsiteY120" fmla="*/ 1306689 h 1920522"/>
              <a:gd name="connsiteX121" fmla="*/ 6107289 w 7429500"/>
              <a:gd name="connsiteY121" fmla="*/ 1374422 h 1920522"/>
              <a:gd name="connsiteX122" fmla="*/ 6259689 w 7429500"/>
              <a:gd name="connsiteY122" fmla="*/ 1552222 h 1920522"/>
              <a:gd name="connsiteX123" fmla="*/ 6158089 w 7429500"/>
              <a:gd name="connsiteY123" fmla="*/ 1213556 h 1920522"/>
              <a:gd name="connsiteX124" fmla="*/ 6031089 w 7429500"/>
              <a:gd name="connsiteY124" fmla="*/ 1120422 h 1920522"/>
              <a:gd name="connsiteX125" fmla="*/ 5988756 w 7429500"/>
              <a:gd name="connsiteY125" fmla="*/ 1120422 h 1920522"/>
              <a:gd name="connsiteX126" fmla="*/ 6005689 w 7429500"/>
              <a:gd name="connsiteY126" fmla="*/ 1044222 h 1920522"/>
              <a:gd name="connsiteX127" fmla="*/ 6141156 w 7429500"/>
              <a:gd name="connsiteY127" fmla="*/ 1035756 h 1920522"/>
              <a:gd name="connsiteX128" fmla="*/ 6395156 w 7429500"/>
              <a:gd name="connsiteY128" fmla="*/ 1069622 h 1920522"/>
              <a:gd name="connsiteX129" fmla="*/ 6522156 w 7429500"/>
              <a:gd name="connsiteY129" fmla="*/ 1171222 h 1920522"/>
              <a:gd name="connsiteX130" fmla="*/ 6708422 w 7429500"/>
              <a:gd name="connsiteY130" fmla="*/ 1255889 h 1920522"/>
              <a:gd name="connsiteX131" fmla="*/ 6835422 w 7429500"/>
              <a:gd name="connsiteY131" fmla="*/ 1179689 h 1920522"/>
              <a:gd name="connsiteX132" fmla="*/ 6937022 w 7429500"/>
              <a:gd name="connsiteY132" fmla="*/ 1357489 h 1920522"/>
              <a:gd name="connsiteX133" fmla="*/ 7182556 w 7429500"/>
              <a:gd name="connsiteY133" fmla="*/ 1315156 h 1920522"/>
              <a:gd name="connsiteX134" fmla="*/ 7258756 w 7429500"/>
              <a:gd name="connsiteY134" fmla="*/ 1205089 h 1920522"/>
              <a:gd name="connsiteX135" fmla="*/ 7157156 w 7429500"/>
              <a:gd name="connsiteY135" fmla="*/ 1171222 h 1920522"/>
              <a:gd name="connsiteX136" fmla="*/ 7030156 w 7429500"/>
              <a:gd name="connsiteY136" fmla="*/ 1247422 h 1920522"/>
              <a:gd name="connsiteX137" fmla="*/ 6860822 w 7429500"/>
              <a:gd name="connsiteY137" fmla="*/ 1052689 h 1920522"/>
              <a:gd name="connsiteX138" fmla="*/ 6759222 w 7429500"/>
              <a:gd name="connsiteY138" fmla="*/ 1069622 h 1920522"/>
              <a:gd name="connsiteX139" fmla="*/ 6699956 w 7429500"/>
              <a:gd name="connsiteY139" fmla="*/ 984956 h 1920522"/>
              <a:gd name="connsiteX140" fmla="*/ 6843889 w 7429500"/>
              <a:gd name="connsiteY140" fmla="*/ 874889 h 1920522"/>
              <a:gd name="connsiteX141" fmla="*/ 6877756 w 7429500"/>
              <a:gd name="connsiteY141" fmla="*/ 781756 h 1920522"/>
              <a:gd name="connsiteX142" fmla="*/ 7131756 w 7429500"/>
              <a:gd name="connsiteY142" fmla="*/ 807156 h 1920522"/>
              <a:gd name="connsiteX143" fmla="*/ 7411156 w 7429500"/>
              <a:gd name="connsiteY143" fmla="*/ 756356 h 1920522"/>
              <a:gd name="connsiteX144" fmla="*/ 7241822 w 7429500"/>
              <a:gd name="connsiteY144" fmla="*/ 587022 h 1920522"/>
              <a:gd name="connsiteX145" fmla="*/ 7055556 w 7429500"/>
              <a:gd name="connsiteY145" fmla="*/ 409222 h 1920522"/>
              <a:gd name="connsiteX146" fmla="*/ 6987822 w 7429500"/>
              <a:gd name="connsiteY146" fmla="*/ 409222 h 1920522"/>
              <a:gd name="connsiteX0" fmla="*/ 6999111 w 7440789"/>
              <a:gd name="connsiteY0" fmla="*/ 409222 h 2151944"/>
              <a:gd name="connsiteX1" fmla="*/ 6897511 w 7440789"/>
              <a:gd name="connsiteY1" fmla="*/ 417689 h 2151944"/>
              <a:gd name="connsiteX2" fmla="*/ 6711245 w 7440789"/>
              <a:gd name="connsiteY2" fmla="*/ 468489 h 2151944"/>
              <a:gd name="connsiteX3" fmla="*/ 6558845 w 7440789"/>
              <a:gd name="connsiteY3" fmla="*/ 544689 h 2151944"/>
              <a:gd name="connsiteX4" fmla="*/ 6389511 w 7440789"/>
              <a:gd name="connsiteY4" fmla="*/ 578556 h 2151944"/>
              <a:gd name="connsiteX5" fmla="*/ 6186311 w 7440789"/>
              <a:gd name="connsiteY5" fmla="*/ 544689 h 2151944"/>
              <a:gd name="connsiteX6" fmla="*/ 6067778 w 7440789"/>
              <a:gd name="connsiteY6" fmla="*/ 536222 h 2151944"/>
              <a:gd name="connsiteX7" fmla="*/ 5966178 w 7440789"/>
              <a:gd name="connsiteY7" fmla="*/ 519289 h 2151944"/>
              <a:gd name="connsiteX8" fmla="*/ 5949245 w 7440789"/>
              <a:gd name="connsiteY8" fmla="*/ 383822 h 2151944"/>
              <a:gd name="connsiteX9" fmla="*/ 5873045 w 7440789"/>
              <a:gd name="connsiteY9" fmla="*/ 290689 h 2151944"/>
              <a:gd name="connsiteX10" fmla="*/ 5796845 w 7440789"/>
              <a:gd name="connsiteY10" fmla="*/ 138289 h 2151944"/>
              <a:gd name="connsiteX11" fmla="*/ 5635978 w 7440789"/>
              <a:gd name="connsiteY11" fmla="*/ 11289 h 2151944"/>
              <a:gd name="connsiteX12" fmla="*/ 5644445 w 7440789"/>
              <a:gd name="connsiteY12" fmla="*/ 206022 h 2151944"/>
              <a:gd name="connsiteX13" fmla="*/ 5644445 w 7440789"/>
              <a:gd name="connsiteY13" fmla="*/ 333022 h 2151944"/>
              <a:gd name="connsiteX14" fmla="*/ 5635978 w 7440789"/>
              <a:gd name="connsiteY14" fmla="*/ 443089 h 2151944"/>
              <a:gd name="connsiteX15" fmla="*/ 5703711 w 7440789"/>
              <a:gd name="connsiteY15" fmla="*/ 553156 h 2151944"/>
              <a:gd name="connsiteX16" fmla="*/ 5652911 w 7440789"/>
              <a:gd name="connsiteY16" fmla="*/ 595489 h 2151944"/>
              <a:gd name="connsiteX17" fmla="*/ 5525911 w 7440789"/>
              <a:gd name="connsiteY17" fmla="*/ 612422 h 2151944"/>
              <a:gd name="connsiteX18" fmla="*/ 5314245 w 7440789"/>
              <a:gd name="connsiteY18" fmla="*/ 671689 h 2151944"/>
              <a:gd name="connsiteX19" fmla="*/ 5111045 w 7440789"/>
              <a:gd name="connsiteY19" fmla="*/ 722489 h 2151944"/>
              <a:gd name="connsiteX20" fmla="*/ 4899378 w 7440789"/>
              <a:gd name="connsiteY20" fmla="*/ 781756 h 2151944"/>
              <a:gd name="connsiteX21" fmla="*/ 4831645 w 7440789"/>
              <a:gd name="connsiteY21" fmla="*/ 705556 h 2151944"/>
              <a:gd name="connsiteX22" fmla="*/ 4823178 w 7440789"/>
              <a:gd name="connsiteY22" fmla="*/ 561622 h 2151944"/>
              <a:gd name="connsiteX23" fmla="*/ 4797778 w 7440789"/>
              <a:gd name="connsiteY23" fmla="*/ 400756 h 2151944"/>
              <a:gd name="connsiteX24" fmla="*/ 4806245 w 7440789"/>
              <a:gd name="connsiteY24" fmla="*/ 282222 h 2151944"/>
              <a:gd name="connsiteX25" fmla="*/ 4789311 w 7440789"/>
              <a:gd name="connsiteY25" fmla="*/ 222956 h 2151944"/>
              <a:gd name="connsiteX26" fmla="*/ 4619978 w 7440789"/>
              <a:gd name="connsiteY26" fmla="*/ 409222 h 2151944"/>
              <a:gd name="connsiteX27" fmla="*/ 4611511 w 7440789"/>
              <a:gd name="connsiteY27" fmla="*/ 544689 h 2151944"/>
              <a:gd name="connsiteX28" fmla="*/ 4603045 w 7440789"/>
              <a:gd name="connsiteY28" fmla="*/ 595489 h 2151944"/>
              <a:gd name="connsiteX29" fmla="*/ 4543778 w 7440789"/>
              <a:gd name="connsiteY29" fmla="*/ 697089 h 2151944"/>
              <a:gd name="connsiteX30" fmla="*/ 4552245 w 7440789"/>
              <a:gd name="connsiteY30" fmla="*/ 781756 h 2151944"/>
              <a:gd name="connsiteX31" fmla="*/ 4408311 w 7440789"/>
              <a:gd name="connsiteY31" fmla="*/ 807156 h 2151944"/>
              <a:gd name="connsiteX32" fmla="*/ 4247445 w 7440789"/>
              <a:gd name="connsiteY32" fmla="*/ 697089 h 2151944"/>
              <a:gd name="connsiteX33" fmla="*/ 4128911 w 7440789"/>
              <a:gd name="connsiteY33" fmla="*/ 722489 h 2151944"/>
              <a:gd name="connsiteX34" fmla="*/ 3908778 w 7440789"/>
              <a:gd name="connsiteY34" fmla="*/ 747889 h 2151944"/>
              <a:gd name="connsiteX35" fmla="*/ 3671711 w 7440789"/>
              <a:gd name="connsiteY35" fmla="*/ 612422 h 2151944"/>
              <a:gd name="connsiteX36" fmla="*/ 3544711 w 7440789"/>
              <a:gd name="connsiteY36" fmla="*/ 510822 h 2151944"/>
              <a:gd name="connsiteX37" fmla="*/ 3485445 w 7440789"/>
              <a:gd name="connsiteY37" fmla="*/ 324556 h 2151944"/>
              <a:gd name="connsiteX38" fmla="*/ 3358445 w 7440789"/>
              <a:gd name="connsiteY38" fmla="*/ 239889 h 2151944"/>
              <a:gd name="connsiteX39" fmla="*/ 3400778 w 7440789"/>
              <a:gd name="connsiteY39" fmla="*/ 392289 h 2151944"/>
              <a:gd name="connsiteX40" fmla="*/ 3349978 w 7440789"/>
              <a:gd name="connsiteY40" fmla="*/ 485422 h 2151944"/>
              <a:gd name="connsiteX41" fmla="*/ 3358445 w 7440789"/>
              <a:gd name="connsiteY41" fmla="*/ 510822 h 2151944"/>
              <a:gd name="connsiteX42" fmla="*/ 3417711 w 7440789"/>
              <a:gd name="connsiteY42" fmla="*/ 620889 h 2151944"/>
              <a:gd name="connsiteX43" fmla="*/ 3485445 w 7440789"/>
              <a:gd name="connsiteY43" fmla="*/ 646289 h 2151944"/>
              <a:gd name="connsiteX44" fmla="*/ 3460045 w 7440789"/>
              <a:gd name="connsiteY44" fmla="*/ 739422 h 2151944"/>
              <a:gd name="connsiteX45" fmla="*/ 3417711 w 7440789"/>
              <a:gd name="connsiteY45" fmla="*/ 773289 h 2151944"/>
              <a:gd name="connsiteX46" fmla="*/ 3282245 w 7440789"/>
              <a:gd name="connsiteY46" fmla="*/ 773289 h 2151944"/>
              <a:gd name="connsiteX47" fmla="*/ 3138311 w 7440789"/>
              <a:gd name="connsiteY47" fmla="*/ 832556 h 2151944"/>
              <a:gd name="connsiteX48" fmla="*/ 2935111 w 7440789"/>
              <a:gd name="connsiteY48" fmla="*/ 739422 h 2151944"/>
              <a:gd name="connsiteX49" fmla="*/ 2765778 w 7440789"/>
              <a:gd name="connsiteY49" fmla="*/ 832556 h 2151944"/>
              <a:gd name="connsiteX50" fmla="*/ 2579511 w 7440789"/>
              <a:gd name="connsiteY50" fmla="*/ 790222 h 2151944"/>
              <a:gd name="connsiteX51" fmla="*/ 2528711 w 7440789"/>
              <a:gd name="connsiteY51" fmla="*/ 756356 h 2151944"/>
              <a:gd name="connsiteX52" fmla="*/ 2376311 w 7440789"/>
              <a:gd name="connsiteY52" fmla="*/ 722489 h 2151944"/>
              <a:gd name="connsiteX53" fmla="*/ 2384778 w 7440789"/>
              <a:gd name="connsiteY53" fmla="*/ 671689 h 2151944"/>
              <a:gd name="connsiteX54" fmla="*/ 2249311 w 7440789"/>
              <a:gd name="connsiteY54" fmla="*/ 553156 h 2151944"/>
              <a:gd name="connsiteX55" fmla="*/ 2274711 w 7440789"/>
              <a:gd name="connsiteY55" fmla="*/ 502356 h 2151944"/>
              <a:gd name="connsiteX56" fmla="*/ 2257778 w 7440789"/>
              <a:gd name="connsiteY56" fmla="*/ 392289 h 2151944"/>
              <a:gd name="connsiteX57" fmla="*/ 2232378 w 7440789"/>
              <a:gd name="connsiteY57" fmla="*/ 358422 h 2151944"/>
              <a:gd name="connsiteX58" fmla="*/ 2079978 w 7440789"/>
              <a:gd name="connsiteY58" fmla="*/ 426156 h 2151944"/>
              <a:gd name="connsiteX59" fmla="*/ 2037645 w 7440789"/>
              <a:gd name="connsiteY59" fmla="*/ 544689 h 2151944"/>
              <a:gd name="connsiteX60" fmla="*/ 2113845 w 7440789"/>
              <a:gd name="connsiteY60" fmla="*/ 646289 h 2151944"/>
              <a:gd name="connsiteX61" fmla="*/ 2105378 w 7440789"/>
              <a:gd name="connsiteY61" fmla="*/ 722489 h 2151944"/>
              <a:gd name="connsiteX62" fmla="*/ 2071511 w 7440789"/>
              <a:gd name="connsiteY62" fmla="*/ 781756 h 2151944"/>
              <a:gd name="connsiteX63" fmla="*/ 2105378 w 7440789"/>
              <a:gd name="connsiteY63" fmla="*/ 824089 h 2151944"/>
              <a:gd name="connsiteX64" fmla="*/ 1919111 w 7440789"/>
              <a:gd name="connsiteY64" fmla="*/ 925689 h 2151944"/>
              <a:gd name="connsiteX65" fmla="*/ 1673578 w 7440789"/>
              <a:gd name="connsiteY65" fmla="*/ 832556 h 2151944"/>
              <a:gd name="connsiteX66" fmla="*/ 1470378 w 7440789"/>
              <a:gd name="connsiteY66" fmla="*/ 891822 h 2151944"/>
              <a:gd name="connsiteX67" fmla="*/ 1377245 w 7440789"/>
              <a:gd name="connsiteY67" fmla="*/ 832556 h 2151944"/>
              <a:gd name="connsiteX68" fmla="*/ 1190978 w 7440789"/>
              <a:gd name="connsiteY68" fmla="*/ 747889 h 2151944"/>
              <a:gd name="connsiteX69" fmla="*/ 869245 w 7440789"/>
              <a:gd name="connsiteY69" fmla="*/ 739422 h 2151944"/>
              <a:gd name="connsiteX70" fmla="*/ 666045 w 7440789"/>
              <a:gd name="connsiteY70" fmla="*/ 773289 h 2151944"/>
              <a:gd name="connsiteX71" fmla="*/ 471311 w 7440789"/>
              <a:gd name="connsiteY71" fmla="*/ 824089 h 2151944"/>
              <a:gd name="connsiteX72" fmla="*/ 124178 w 7440789"/>
              <a:gd name="connsiteY72" fmla="*/ 925689 h 2151944"/>
              <a:gd name="connsiteX73" fmla="*/ 22578 w 7440789"/>
              <a:gd name="connsiteY73" fmla="*/ 942622 h 2151944"/>
              <a:gd name="connsiteX74" fmla="*/ 259645 w 7440789"/>
              <a:gd name="connsiteY74" fmla="*/ 2060222 h 2151944"/>
              <a:gd name="connsiteX75" fmla="*/ 598311 w 7440789"/>
              <a:gd name="connsiteY75" fmla="*/ 1492956 h 2151944"/>
              <a:gd name="connsiteX76" fmla="*/ 682978 w 7440789"/>
              <a:gd name="connsiteY76" fmla="*/ 1332089 h 2151944"/>
              <a:gd name="connsiteX77" fmla="*/ 920045 w 7440789"/>
              <a:gd name="connsiteY77" fmla="*/ 1247422 h 2151944"/>
              <a:gd name="connsiteX78" fmla="*/ 1080911 w 7440789"/>
              <a:gd name="connsiteY78" fmla="*/ 1332089 h 2151944"/>
              <a:gd name="connsiteX79" fmla="*/ 1292578 w 7440789"/>
              <a:gd name="connsiteY79" fmla="*/ 1526822 h 2151944"/>
              <a:gd name="connsiteX80" fmla="*/ 1444978 w 7440789"/>
              <a:gd name="connsiteY80" fmla="*/ 1535289 h 2151944"/>
              <a:gd name="connsiteX81" fmla="*/ 1504245 w 7440789"/>
              <a:gd name="connsiteY81" fmla="*/ 1577622 h 2151944"/>
              <a:gd name="connsiteX82" fmla="*/ 1597378 w 7440789"/>
              <a:gd name="connsiteY82" fmla="*/ 1679222 h 2151944"/>
              <a:gd name="connsiteX83" fmla="*/ 1868311 w 7440789"/>
              <a:gd name="connsiteY83" fmla="*/ 1696156 h 2151944"/>
              <a:gd name="connsiteX84" fmla="*/ 1919111 w 7440789"/>
              <a:gd name="connsiteY84" fmla="*/ 1890889 h 2151944"/>
              <a:gd name="connsiteX85" fmla="*/ 2427111 w 7440789"/>
              <a:gd name="connsiteY85" fmla="*/ 1873956 h 2151944"/>
              <a:gd name="connsiteX86" fmla="*/ 2063045 w 7440789"/>
              <a:gd name="connsiteY86" fmla="*/ 1730022 h 2151944"/>
              <a:gd name="connsiteX87" fmla="*/ 2012245 w 7440789"/>
              <a:gd name="connsiteY87" fmla="*/ 1560689 h 2151944"/>
              <a:gd name="connsiteX88" fmla="*/ 1665111 w 7440789"/>
              <a:gd name="connsiteY88" fmla="*/ 1501422 h 2151944"/>
              <a:gd name="connsiteX89" fmla="*/ 1690511 w 7440789"/>
              <a:gd name="connsiteY89" fmla="*/ 1391356 h 2151944"/>
              <a:gd name="connsiteX90" fmla="*/ 2020711 w 7440789"/>
              <a:gd name="connsiteY90" fmla="*/ 1467556 h 2151944"/>
              <a:gd name="connsiteX91" fmla="*/ 2156178 w 7440789"/>
              <a:gd name="connsiteY91" fmla="*/ 1357489 h 2151944"/>
              <a:gd name="connsiteX92" fmla="*/ 2401711 w 7440789"/>
              <a:gd name="connsiteY92" fmla="*/ 1365956 h 2151944"/>
              <a:gd name="connsiteX93" fmla="*/ 2841978 w 7440789"/>
              <a:gd name="connsiteY93" fmla="*/ 1526822 h 2151944"/>
              <a:gd name="connsiteX94" fmla="*/ 3028245 w 7440789"/>
              <a:gd name="connsiteY94" fmla="*/ 1526822 h 2151944"/>
              <a:gd name="connsiteX95" fmla="*/ 3189111 w 7440789"/>
              <a:gd name="connsiteY95" fmla="*/ 1492956 h 2151944"/>
              <a:gd name="connsiteX96" fmla="*/ 3206045 w 7440789"/>
              <a:gd name="connsiteY96" fmla="*/ 1594556 h 2151944"/>
              <a:gd name="connsiteX97" fmla="*/ 3358445 w 7440789"/>
              <a:gd name="connsiteY97" fmla="*/ 1645356 h 2151944"/>
              <a:gd name="connsiteX98" fmla="*/ 3409245 w 7440789"/>
              <a:gd name="connsiteY98" fmla="*/ 1746956 h 2151944"/>
              <a:gd name="connsiteX99" fmla="*/ 3527778 w 7440789"/>
              <a:gd name="connsiteY99" fmla="*/ 1840089 h 2151944"/>
              <a:gd name="connsiteX100" fmla="*/ 3527778 w 7440789"/>
              <a:gd name="connsiteY100" fmla="*/ 1713089 h 2151944"/>
              <a:gd name="connsiteX101" fmla="*/ 3510845 w 7440789"/>
              <a:gd name="connsiteY101" fmla="*/ 1603022 h 2151944"/>
              <a:gd name="connsiteX102" fmla="*/ 3358445 w 7440789"/>
              <a:gd name="connsiteY102" fmla="*/ 1526822 h 2151944"/>
              <a:gd name="connsiteX103" fmla="*/ 3307645 w 7440789"/>
              <a:gd name="connsiteY103" fmla="*/ 1408289 h 2151944"/>
              <a:gd name="connsiteX104" fmla="*/ 3366911 w 7440789"/>
              <a:gd name="connsiteY104" fmla="*/ 1289756 h 2151944"/>
              <a:gd name="connsiteX105" fmla="*/ 3553178 w 7440789"/>
              <a:gd name="connsiteY105" fmla="*/ 1323622 h 2151944"/>
              <a:gd name="connsiteX106" fmla="*/ 3781778 w 7440789"/>
              <a:gd name="connsiteY106" fmla="*/ 1298222 h 2151944"/>
              <a:gd name="connsiteX107" fmla="*/ 4010378 w 7440789"/>
              <a:gd name="connsiteY107" fmla="*/ 1484489 h 2151944"/>
              <a:gd name="connsiteX108" fmla="*/ 4196645 w 7440789"/>
              <a:gd name="connsiteY108" fmla="*/ 1467556 h 2151944"/>
              <a:gd name="connsiteX109" fmla="*/ 4323645 w 7440789"/>
              <a:gd name="connsiteY109" fmla="*/ 1526822 h 2151944"/>
              <a:gd name="connsiteX110" fmla="*/ 4459111 w 7440789"/>
              <a:gd name="connsiteY110" fmla="*/ 1628422 h 2151944"/>
              <a:gd name="connsiteX111" fmla="*/ 4518378 w 7440789"/>
              <a:gd name="connsiteY111" fmla="*/ 1721556 h 2151944"/>
              <a:gd name="connsiteX112" fmla="*/ 4670778 w 7440789"/>
              <a:gd name="connsiteY112" fmla="*/ 1857022 h 2151944"/>
              <a:gd name="connsiteX113" fmla="*/ 4653845 w 7440789"/>
              <a:gd name="connsiteY113" fmla="*/ 1721556 h 2151944"/>
              <a:gd name="connsiteX114" fmla="*/ 4535311 w 7440789"/>
              <a:gd name="connsiteY114" fmla="*/ 1492956 h 2151944"/>
              <a:gd name="connsiteX115" fmla="*/ 4459111 w 7440789"/>
              <a:gd name="connsiteY115" fmla="*/ 1399822 h 2151944"/>
              <a:gd name="connsiteX116" fmla="*/ 4797778 w 7440789"/>
              <a:gd name="connsiteY116" fmla="*/ 1323622 h 2151944"/>
              <a:gd name="connsiteX117" fmla="*/ 5161845 w 7440789"/>
              <a:gd name="connsiteY117" fmla="*/ 1416756 h 2151944"/>
              <a:gd name="connsiteX118" fmla="*/ 5610578 w 7440789"/>
              <a:gd name="connsiteY118" fmla="*/ 1179689 h 2151944"/>
              <a:gd name="connsiteX119" fmla="*/ 5906911 w 7440789"/>
              <a:gd name="connsiteY119" fmla="*/ 1289756 h 2151944"/>
              <a:gd name="connsiteX120" fmla="*/ 6033911 w 7440789"/>
              <a:gd name="connsiteY120" fmla="*/ 1306689 h 2151944"/>
              <a:gd name="connsiteX121" fmla="*/ 6118578 w 7440789"/>
              <a:gd name="connsiteY121" fmla="*/ 1374422 h 2151944"/>
              <a:gd name="connsiteX122" fmla="*/ 6270978 w 7440789"/>
              <a:gd name="connsiteY122" fmla="*/ 1552222 h 2151944"/>
              <a:gd name="connsiteX123" fmla="*/ 6169378 w 7440789"/>
              <a:gd name="connsiteY123" fmla="*/ 1213556 h 2151944"/>
              <a:gd name="connsiteX124" fmla="*/ 6042378 w 7440789"/>
              <a:gd name="connsiteY124" fmla="*/ 1120422 h 2151944"/>
              <a:gd name="connsiteX125" fmla="*/ 6000045 w 7440789"/>
              <a:gd name="connsiteY125" fmla="*/ 1120422 h 2151944"/>
              <a:gd name="connsiteX126" fmla="*/ 6016978 w 7440789"/>
              <a:gd name="connsiteY126" fmla="*/ 1044222 h 2151944"/>
              <a:gd name="connsiteX127" fmla="*/ 6152445 w 7440789"/>
              <a:gd name="connsiteY127" fmla="*/ 1035756 h 2151944"/>
              <a:gd name="connsiteX128" fmla="*/ 6406445 w 7440789"/>
              <a:gd name="connsiteY128" fmla="*/ 1069622 h 2151944"/>
              <a:gd name="connsiteX129" fmla="*/ 6533445 w 7440789"/>
              <a:gd name="connsiteY129" fmla="*/ 1171222 h 2151944"/>
              <a:gd name="connsiteX130" fmla="*/ 6719711 w 7440789"/>
              <a:gd name="connsiteY130" fmla="*/ 1255889 h 2151944"/>
              <a:gd name="connsiteX131" fmla="*/ 6846711 w 7440789"/>
              <a:gd name="connsiteY131" fmla="*/ 1179689 h 2151944"/>
              <a:gd name="connsiteX132" fmla="*/ 6948311 w 7440789"/>
              <a:gd name="connsiteY132" fmla="*/ 1357489 h 2151944"/>
              <a:gd name="connsiteX133" fmla="*/ 7193845 w 7440789"/>
              <a:gd name="connsiteY133" fmla="*/ 1315156 h 2151944"/>
              <a:gd name="connsiteX134" fmla="*/ 7270045 w 7440789"/>
              <a:gd name="connsiteY134" fmla="*/ 1205089 h 2151944"/>
              <a:gd name="connsiteX135" fmla="*/ 7168445 w 7440789"/>
              <a:gd name="connsiteY135" fmla="*/ 1171222 h 2151944"/>
              <a:gd name="connsiteX136" fmla="*/ 7041445 w 7440789"/>
              <a:gd name="connsiteY136" fmla="*/ 1247422 h 2151944"/>
              <a:gd name="connsiteX137" fmla="*/ 6872111 w 7440789"/>
              <a:gd name="connsiteY137" fmla="*/ 1052689 h 2151944"/>
              <a:gd name="connsiteX138" fmla="*/ 6770511 w 7440789"/>
              <a:gd name="connsiteY138" fmla="*/ 1069622 h 2151944"/>
              <a:gd name="connsiteX139" fmla="*/ 6711245 w 7440789"/>
              <a:gd name="connsiteY139" fmla="*/ 984956 h 2151944"/>
              <a:gd name="connsiteX140" fmla="*/ 6855178 w 7440789"/>
              <a:gd name="connsiteY140" fmla="*/ 874889 h 2151944"/>
              <a:gd name="connsiteX141" fmla="*/ 6889045 w 7440789"/>
              <a:gd name="connsiteY141" fmla="*/ 781756 h 2151944"/>
              <a:gd name="connsiteX142" fmla="*/ 7143045 w 7440789"/>
              <a:gd name="connsiteY142" fmla="*/ 807156 h 2151944"/>
              <a:gd name="connsiteX143" fmla="*/ 7422445 w 7440789"/>
              <a:gd name="connsiteY143" fmla="*/ 756356 h 2151944"/>
              <a:gd name="connsiteX144" fmla="*/ 7253111 w 7440789"/>
              <a:gd name="connsiteY144" fmla="*/ 587022 h 2151944"/>
              <a:gd name="connsiteX145" fmla="*/ 7066845 w 7440789"/>
              <a:gd name="connsiteY145" fmla="*/ 409222 h 2151944"/>
              <a:gd name="connsiteX146" fmla="*/ 6999111 w 7440789"/>
              <a:gd name="connsiteY146"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5991579 w 7432323"/>
              <a:gd name="connsiteY125" fmla="*/ 1120422 h 2151944"/>
              <a:gd name="connsiteX126" fmla="*/ 6008512 w 7432323"/>
              <a:gd name="connsiteY126" fmla="*/ 1044222 h 2151944"/>
              <a:gd name="connsiteX127" fmla="*/ 6143979 w 7432323"/>
              <a:gd name="connsiteY127" fmla="*/ 1035756 h 2151944"/>
              <a:gd name="connsiteX128" fmla="*/ 6397979 w 7432323"/>
              <a:gd name="connsiteY128" fmla="*/ 1069622 h 2151944"/>
              <a:gd name="connsiteX129" fmla="*/ 6524979 w 7432323"/>
              <a:gd name="connsiteY129" fmla="*/ 1171222 h 2151944"/>
              <a:gd name="connsiteX130" fmla="*/ 6711245 w 7432323"/>
              <a:gd name="connsiteY130" fmla="*/ 1255889 h 2151944"/>
              <a:gd name="connsiteX131" fmla="*/ 6838245 w 7432323"/>
              <a:gd name="connsiteY131" fmla="*/ 1179689 h 2151944"/>
              <a:gd name="connsiteX132" fmla="*/ 6939845 w 7432323"/>
              <a:gd name="connsiteY132" fmla="*/ 1357489 h 2151944"/>
              <a:gd name="connsiteX133" fmla="*/ 7185379 w 7432323"/>
              <a:gd name="connsiteY133" fmla="*/ 1315156 h 2151944"/>
              <a:gd name="connsiteX134" fmla="*/ 7261579 w 7432323"/>
              <a:gd name="connsiteY134" fmla="*/ 1205089 h 2151944"/>
              <a:gd name="connsiteX135" fmla="*/ 7159979 w 7432323"/>
              <a:gd name="connsiteY135" fmla="*/ 1171222 h 2151944"/>
              <a:gd name="connsiteX136" fmla="*/ 7032979 w 7432323"/>
              <a:gd name="connsiteY136" fmla="*/ 1247422 h 2151944"/>
              <a:gd name="connsiteX137" fmla="*/ 6863645 w 7432323"/>
              <a:gd name="connsiteY137" fmla="*/ 1052689 h 2151944"/>
              <a:gd name="connsiteX138" fmla="*/ 6762045 w 7432323"/>
              <a:gd name="connsiteY138" fmla="*/ 1069622 h 2151944"/>
              <a:gd name="connsiteX139" fmla="*/ 6702779 w 7432323"/>
              <a:gd name="connsiteY139" fmla="*/ 984956 h 2151944"/>
              <a:gd name="connsiteX140" fmla="*/ 6846712 w 7432323"/>
              <a:gd name="connsiteY140" fmla="*/ 874889 h 2151944"/>
              <a:gd name="connsiteX141" fmla="*/ 6880579 w 7432323"/>
              <a:gd name="connsiteY141" fmla="*/ 781756 h 2151944"/>
              <a:gd name="connsiteX142" fmla="*/ 7134579 w 7432323"/>
              <a:gd name="connsiteY142" fmla="*/ 807156 h 2151944"/>
              <a:gd name="connsiteX143" fmla="*/ 7413979 w 7432323"/>
              <a:gd name="connsiteY143" fmla="*/ 756356 h 2151944"/>
              <a:gd name="connsiteX144" fmla="*/ 7244645 w 7432323"/>
              <a:gd name="connsiteY144" fmla="*/ 587022 h 2151944"/>
              <a:gd name="connsiteX145" fmla="*/ 7058379 w 7432323"/>
              <a:gd name="connsiteY145" fmla="*/ 409222 h 2151944"/>
              <a:gd name="connsiteX146" fmla="*/ 6990645 w 7432323"/>
              <a:gd name="connsiteY146"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08512 w 7432323"/>
              <a:gd name="connsiteY125" fmla="*/ 1044222 h 2151944"/>
              <a:gd name="connsiteX126" fmla="*/ 6143979 w 7432323"/>
              <a:gd name="connsiteY126" fmla="*/ 1035756 h 2151944"/>
              <a:gd name="connsiteX127" fmla="*/ 6397979 w 7432323"/>
              <a:gd name="connsiteY127" fmla="*/ 1069622 h 2151944"/>
              <a:gd name="connsiteX128" fmla="*/ 6524979 w 7432323"/>
              <a:gd name="connsiteY128" fmla="*/ 1171222 h 2151944"/>
              <a:gd name="connsiteX129" fmla="*/ 6711245 w 7432323"/>
              <a:gd name="connsiteY129" fmla="*/ 1255889 h 2151944"/>
              <a:gd name="connsiteX130" fmla="*/ 6838245 w 7432323"/>
              <a:gd name="connsiteY130" fmla="*/ 1179689 h 2151944"/>
              <a:gd name="connsiteX131" fmla="*/ 6939845 w 7432323"/>
              <a:gd name="connsiteY131" fmla="*/ 1357489 h 2151944"/>
              <a:gd name="connsiteX132" fmla="*/ 7185379 w 7432323"/>
              <a:gd name="connsiteY132" fmla="*/ 1315156 h 2151944"/>
              <a:gd name="connsiteX133" fmla="*/ 7261579 w 7432323"/>
              <a:gd name="connsiteY133" fmla="*/ 1205089 h 2151944"/>
              <a:gd name="connsiteX134" fmla="*/ 7159979 w 7432323"/>
              <a:gd name="connsiteY134" fmla="*/ 1171222 h 2151944"/>
              <a:gd name="connsiteX135" fmla="*/ 7032979 w 7432323"/>
              <a:gd name="connsiteY135" fmla="*/ 1247422 h 2151944"/>
              <a:gd name="connsiteX136" fmla="*/ 6863645 w 7432323"/>
              <a:gd name="connsiteY136" fmla="*/ 1052689 h 2151944"/>
              <a:gd name="connsiteX137" fmla="*/ 6762045 w 7432323"/>
              <a:gd name="connsiteY137" fmla="*/ 1069622 h 2151944"/>
              <a:gd name="connsiteX138" fmla="*/ 6702779 w 7432323"/>
              <a:gd name="connsiteY138" fmla="*/ 984956 h 2151944"/>
              <a:gd name="connsiteX139" fmla="*/ 6846712 w 7432323"/>
              <a:gd name="connsiteY139" fmla="*/ 874889 h 2151944"/>
              <a:gd name="connsiteX140" fmla="*/ 6880579 w 7432323"/>
              <a:gd name="connsiteY140" fmla="*/ 781756 h 2151944"/>
              <a:gd name="connsiteX141" fmla="*/ 7134579 w 7432323"/>
              <a:gd name="connsiteY141" fmla="*/ 807156 h 2151944"/>
              <a:gd name="connsiteX142" fmla="*/ 7413979 w 7432323"/>
              <a:gd name="connsiteY142" fmla="*/ 756356 h 2151944"/>
              <a:gd name="connsiteX143" fmla="*/ 7244645 w 7432323"/>
              <a:gd name="connsiteY143" fmla="*/ 587022 h 2151944"/>
              <a:gd name="connsiteX144" fmla="*/ 7058379 w 7432323"/>
              <a:gd name="connsiteY144" fmla="*/ 409222 h 2151944"/>
              <a:gd name="connsiteX145" fmla="*/ 6990645 w 7432323"/>
              <a:gd name="connsiteY145"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008512 w 7432323"/>
              <a:gd name="connsiteY126" fmla="*/ 1044222 h 2151944"/>
              <a:gd name="connsiteX127" fmla="*/ 6143979 w 7432323"/>
              <a:gd name="connsiteY127" fmla="*/ 1035756 h 2151944"/>
              <a:gd name="connsiteX128" fmla="*/ 6397979 w 7432323"/>
              <a:gd name="connsiteY128" fmla="*/ 1069622 h 2151944"/>
              <a:gd name="connsiteX129" fmla="*/ 6524979 w 7432323"/>
              <a:gd name="connsiteY129" fmla="*/ 1171222 h 2151944"/>
              <a:gd name="connsiteX130" fmla="*/ 6711245 w 7432323"/>
              <a:gd name="connsiteY130" fmla="*/ 1255889 h 2151944"/>
              <a:gd name="connsiteX131" fmla="*/ 6838245 w 7432323"/>
              <a:gd name="connsiteY131" fmla="*/ 1179689 h 2151944"/>
              <a:gd name="connsiteX132" fmla="*/ 6939845 w 7432323"/>
              <a:gd name="connsiteY132" fmla="*/ 1357489 h 2151944"/>
              <a:gd name="connsiteX133" fmla="*/ 7185379 w 7432323"/>
              <a:gd name="connsiteY133" fmla="*/ 1315156 h 2151944"/>
              <a:gd name="connsiteX134" fmla="*/ 7261579 w 7432323"/>
              <a:gd name="connsiteY134" fmla="*/ 1205089 h 2151944"/>
              <a:gd name="connsiteX135" fmla="*/ 7159979 w 7432323"/>
              <a:gd name="connsiteY135" fmla="*/ 1171222 h 2151944"/>
              <a:gd name="connsiteX136" fmla="*/ 7032979 w 7432323"/>
              <a:gd name="connsiteY136" fmla="*/ 1247422 h 2151944"/>
              <a:gd name="connsiteX137" fmla="*/ 6863645 w 7432323"/>
              <a:gd name="connsiteY137" fmla="*/ 1052689 h 2151944"/>
              <a:gd name="connsiteX138" fmla="*/ 6762045 w 7432323"/>
              <a:gd name="connsiteY138" fmla="*/ 1069622 h 2151944"/>
              <a:gd name="connsiteX139" fmla="*/ 6702779 w 7432323"/>
              <a:gd name="connsiteY139" fmla="*/ 984956 h 2151944"/>
              <a:gd name="connsiteX140" fmla="*/ 6846712 w 7432323"/>
              <a:gd name="connsiteY140" fmla="*/ 874889 h 2151944"/>
              <a:gd name="connsiteX141" fmla="*/ 6880579 w 7432323"/>
              <a:gd name="connsiteY141" fmla="*/ 781756 h 2151944"/>
              <a:gd name="connsiteX142" fmla="*/ 7134579 w 7432323"/>
              <a:gd name="connsiteY142" fmla="*/ 807156 h 2151944"/>
              <a:gd name="connsiteX143" fmla="*/ 7413979 w 7432323"/>
              <a:gd name="connsiteY143" fmla="*/ 756356 h 2151944"/>
              <a:gd name="connsiteX144" fmla="*/ 7244645 w 7432323"/>
              <a:gd name="connsiteY144" fmla="*/ 587022 h 2151944"/>
              <a:gd name="connsiteX145" fmla="*/ 7058379 w 7432323"/>
              <a:gd name="connsiteY145" fmla="*/ 409222 h 2151944"/>
              <a:gd name="connsiteX146" fmla="*/ 6990645 w 7432323"/>
              <a:gd name="connsiteY146"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143979 w 7432323"/>
              <a:gd name="connsiteY126" fmla="*/ 1035756 h 2151944"/>
              <a:gd name="connsiteX127" fmla="*/ 6397979 w 7432323"/>
              <a:gd name="connsiteY127" fmla="*/ 1069622 h 2151944"/>
              <a:gd name="connsiteX128" fmla="*/ 6524979 w 7432323"/>
              <a:gd name="connsiteY128" fmla="*/ 1171222 h 2151944"/>
              <a:gd name="connsiteX129" fmla="*/ 6711245 w 7432323"/>
              <a:gd name="connsiteY129" fmla="*/ 1255889 h 2151944"/>
              <a:gd name="connsiteX130" fmla="*/ 6838245 w 7432323"/>
              <a:gd name="connsiteY130" fmla="*/ 1179689 h 2151944"/>
              <a:gd name="connsiteX131" fmla="*/ 6939845 w 7432323"/>
              <a:gd name="connsiteY131" fmla="*/ 1357489 h 2151944"/>
              <a:gd name="connsiteX132" fmla="*/ 7185379 w 7432323"/>
              <a:gd name="connsiteY132" fmla="*/ 1315156 h 2151944"/>
              <a:gd name="connsiteX133" fmla="*/ 7261579 w 7432323"/>
              <a:gd name="connsiteY133" fmla="*/ 1205089 h 2151944"/>
              <a:gd name="connsiteX134" fmla="*/ 7159979 w 7432323"/>
              <a:gd name="connsiteY134" fmla="*/ 1171222 h 2151944"/>
              <a:gd name="connsiteX135" fmla="*/ 7032979 w 7432323"/>
              <a:gd name="connsiteY135" fmla="*/ 1247422 h 2151944"/>
              <a:gd name="connsiteX136" fmla="*/ 6863645 w 7432323"/>
              <a:gd name="connsiteY136" fmla="*/ 1052689 h 2151944"/>
              <a:gd name="connsiteX137" fmla="*/ 6762045 w 7432323"/>
              <a:gd name="connsiteY137" fmla="*/ 1069622 h 2151944"/>
              <a:gd name="connsiteX138" fmla="*/ 6702779 w 7432323"/>
              <a:gd name="connsiteY138" fmla="*/ 984956 h 2151944"/>
              <a:gd name="connsiteX139" fmla="*/ 6846712 w 7432323"/>
              <a:gd name="connsiteY139" fmla="*/ 874889 h 2151944"/>
              <a:gd name="connsiteX140" fmla="*/ 6880579 w 7432323"/>
              <a:gd name="connsiteY140" fmla="*/ 781756 h 2151944"/>
              <a:gd name="connsiteX141" fmla="*/ 7134579 w 7432323"/>
              <a:gd name="connsiteY141" fmla="*/ 807156 h 2151944"/>
              <a:gd name="connsiteX142" fmla="*/ 7413979 w 7432323"/>
              <a:gd name="connsiteY142" fmla="*/ 756356 h 2151944"/>
              <a:gd name="connsiteX143" fmla="*/ 7244645 w 7432323"/>
              <a:gd name="connsiteY143" fmla="*/ 587022 h 2151944"/>
              <a:gd name="connsiteX144" fmla="*/ 7058379 w 7432323"/>
              <a:gd name="connsiteY144" fmla="*/ 409222 h 2151944"/>
              <a:gd name="connsiteX145" fmla="*/ 6990645 w 7432323"/>
              <a:gd name="connsiteY145"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025446 w 7432323"/>
              <a:gd name="connsiteY126" fmla="*/ 925689 h 2151944"/>
              <a:gd name="connsiteX127" fmla="*/ 6143979 w 7432323"/>
              <a:gd name="connsiteY127" fmla="*/ 1035756 h 2151944"/>
              <a:gd name="connsiteX128" fmla="*/ 6397979 w 7432323"/>
              <a:gd name="connsiteY128" fmla="*/ 1069622 h 2151944"/>
              <a:gd name="connsiteX129" fmla="*/ 6524979 w 7432323"/>
              <a:gd name="connsiteY129" fmla="*/ 1171222 h 2151944"/>
              <a:gd name="connsiteX130" fmla="*/ 6711245 w 7432323"/>
              <a:gd name="connsiteY130" fmla="*/ 1255889 h 2151944"/>
              <a:gd name="connsiteX131" fmla="*/ 6838245 w 7432323"/>
              <a:gd name="connsiteY131" fmla="*/ 1179689 h 2151944"/>
              <a:gd name="connsiteX132" fmla="*/ 6939845 w 7432323"/>
              <a:gd name="connsiteY132" fmla="*/ 1357489 h 2151944"/>
              <a:gd name="connsiteX133" fmla="*/ 7185379 w 7432323"/>
              <a:gd name="connsiteY133" fmla="*/ 1315156 h 2151944"/>
              <a:gd name="connsiteX134" fmla="*/ 7261579 w 7432323"/>
              <a:gd name="connsiteY134" fmla="*/ 1205089 h 2151944"/>
              <a:gd name="connsiteX135" fmla="*/ 7159979 w 7432323"/>
              <a:gd name="connsiteY135" fmla="*/ 1171222 h 2151944"/>
              <a:gd name="connsiteX136" fmla="*/ 7032979 w 7432323"/>
              <a:gd name="connsiteY136" fmla="*/ 1247422 h 2151944"/>
              <a:gd name="connsiteX137" fmla="*/ 6863645 w 7432323"/>
              <a:gd name="connsiteY137" fmla="*/ 1052689 h 2151944"/>
              <a:gd name="connsiteX138" fmla="*/ 6762045 w 7432323"/>
              <a:gd name="connsiteY138" fmla="*/ 1069622 h 2151944"/>
              <a:gd name="connsiteX139" fmla="*/ 6702779 w 7432323"/>
              <a:gd name="connsiteY139" fmla="*/ 984956 h 2151944"/>
              <a:gd name="connsiteX140" fmla="*/ 6846712 w 7432323"/>
              <a:gd name="connsiteY140" fmla="*/ 874889 h 2151944"/>
              <a:gd name="connsiteX141" fmla="*/ 6880579 w 7432323"/>
              <a:gd name="connsiteY141" fmla="*/ 781756 h 2151944"/>
              <a:gd name="connsiteX142" fmla="*/ 7134579 w 7432323"/>
              <a:gd name="connsiteY142" fmla="*/ 807156 h 2151944"/>
              <a:gd name="connsiteX143" fmla="*/ 7413979 w 7432323"/>
              <a:gd name="connsiteY143" fmla="*/ 756356 h 2151944"/>
              <a:gd name="connsiteX144" fmla="*/ 7244645 w 7432323"/>
              <a:gd name="connsiteY144" fmla="*/ 587022 h 2151944"/>
              <a:gd name="connsiteX145" fmla="*/ 7058379 w 7432323"/>
              <a:gd name="connsiteY145" fmla="*/ 409222 h 2151944"/>
              <a:gd name="connsiteX146" fmla="*/ 6990645 w 7432323"/>
              <a:gd name="connsiteY146"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025446 w 7432323"/>
              <a:gd name="connsiteY126" fmla="*/ 925689 h 2151944"/>
              <a:gd name="connsiteX127" fmla="*/ 6143979 w 7432323"/>
              <a:gd name="connsiteY127" fmla="*/ 934156 h 2151944"/>
              <a:gd name="connsiteX128" fmla="*/ 6397979 w 7432323"/>
              <a:gd name="connsiteY128" fmla="*/ 1069622 h 2151944"/>
              <a:gd name="connsiteX129" fmla="*/ 6524979 w 7432323"/>
              <a:gd name="connsiteY129" fmla="*/ 1171222 h 2151944"/>
              <a:gd name="connsiteX130" fmla="*/ 6711245 w 7432323"/>
              <a:gd name="connsiteY130" fmla="*/ 1255889 h 2151944"/>
              <a:gd name="connsiteX131" fmla="*/ 6838245 w 7432323"/>
              <a:gd name="connsiteY131" fmla="*/ 1179689 h 2151944"/>
              <a:gd name="connsiteX132" fmla="*/ 6939845 w 7432323"/>
              <a:gd name="connsiteY132" fmla="*/ 1357489 h 2151944"/>
              <a:gd name="connsiteX133" fmla="*/ 7185379 w 7432323"/>
              <a:gd name="connsiteY133" fmla="*/ 1315156 h 2151944"/>
              <a:gd name="connsiteX134" fmla="*/ 7261579 w 7432323"/>
              <a:gd name="connsiteY134" fmla="*/ 1205089 h 2151944"/>
              <a:gd name="connsiteX135" fmla="*/ 7159979 w 7432323"/>
              <a:gd name="connsiteY135" fmla="*/ 1171222 h 2151944"/>
              <a:gd name="connsiteX136" fmla="*/ 7032979 w 7432323"/>
              <a:gd name="connsiteY136" fmla="*/ 1247422 h 2151944"/>
              <a:gd name="connsiteX137" fmla="*/ 6863645 w 7432323"/>
              <a:gd name="connsiteY137" fmla="*/ 1052689 h 2151944"/>
              <a:gd name="connsiteX138" fmla="*/ 6762045 w 7432323"/>
              <a:gd name="connsiteY138" fmla="*/ 1069622 h 2151944"/>
              <a:gd name="connsiteX139" fmla="*/ 6702779 w 7432323"/>
              <a:gd name="connsiteY139" fmla="*/ 984956 h 2151944"/>
              <a:gd name="connsiteX140" fmla="*/ 6846712 w 7432323"/>
              <a:gd name="connsiteY140" fmla="*/ 874889 h 2151944"/>
              <a:gd name="connsiteX141" fmla="*/ 6880579 w 7432323"/>
              <a:gd name="connsiteY141" fmla="*/ 781756 h 2151944"/>
              <a:gd name="connsiteX142" fmla="*/ 7134579 w 7432323"/>
              <a:gd name="connsiteY142" fmla="*/ 807156 h 2151944"/>
              <a:gd name="connsiteX143" fmla="*/ 7413979 w 7432323"/>
              <a:gd name="connsiteY143" fmla="*/ 756356 h 2151944"/>
              <a:gd name="connsiteX144" fmla="*/ 7244645 w 7432323"/>
              <a:gd name="connsiteY144" fmla="*/ 587022 h 2151944"/>
              <a:gd name="connsiteX145" fmla="*/ 7058379 w 7432323"/>
              <a:gd name="connsiteY145" fmla="*/ 409222 h 2151944"/>
              <a:gd name="connsiteX146" fmla="*/ 6990645 w 7432323"/>
              <a:gd name="connsiteY146"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143979 w 7432323"/>
              <a:gd name="connsiteY126" fmla="*/ 934156 h 2151944"/>
              <a:gd name="connsiteX127" fmla="*/ 6397979 w 7432323"/>
              <a:gd name="connsiteY127" fmla="*/ 1069622 h 2151944"/>
              <a:gd name="connsiteX128" fmla="*/ 6524979 w 7432323"/>
              <a:gd name="connsiteY128" fmla="*/ 1171222 h 2151944"/>
              <a:gd name="connsiteX129" fmla="*/ 6711245 w 7432323"/>
              <a:gd name="connsiteY129" fmla="*/ 1255889 h 2151944"/>
              <a:gd name="connsiteX130" fmla="*/ 6838245 w 7432323"/>
              <a:gd name="connsiteY130" fmla="*/ 1179689 h 2151944"/>
              <a:gd name="connsiteX131" fmla="*/ 6939845 w 7432323"/>
              <a:gd name="connsiteY131" fmla="*/ 1357489 h 2151944"/>
              <a:gd name="connsiteX132" fmla="*/ 7185379 w 7432323"/>
              <a:gd name="connsiteY132" fmla="*/ 1315156 h 2151944"/>
              <a:gd name="connsiteX133" fmla="*/ 7261579 w 7432323"/>
              <a:gd name="connsiteY133" fmla="*/ 1205089 h 2151944"/>
              <a:gd name="connsiteX134" fmla="*/ 7159979 w 7432323"/>
              <a:gd name="connsiteY134" fmla="*/ 1171222 h 2151944"/>
              <a:gd name="connsiteX135" fmla="*/ 7032979 w 7432323"/>
              <a:gd name="connsiteY135" fmla="*/ 1247422 h 2151944"/>
              <a:gd name="connsiteX136" fmla="*/ 6863645 w 7432323"/>
              <a:gd name="connsiteY136" fmla="*/ 1052689 h 2151944"/>
              <a:gd name="connsiteX137" fmla="*/ 6762045 w 7432323"/>
              <a:gd name="connsiteY137" fmla="*/ 1069622 h 2151944"/>
              <a:gd name="connsiteX138" fmla="*/ 6702779 w 7432323"/>
              <a:gd name="connsiteY138" fmla="*/ 984956 h 2151944"/>
              <a:gd name="connsiteX139" fmla="*/ 6846712 w 7432323"/>
              <a:gd name="connsiteY139" fmla="*/ 874889 h 2151944"/>
              <a:gd name="connsiteX140" fmla="*/ 6880579 w 7432323"/>
              <a:gd name="connsiteY140" fmla="*/ 781756 h 2151944"/>
              <a:gd name="connsiteX141" fmla="*/ 7134579 w 7432323"/>
              <a:gd name="connsiteY141" fmla="*/ 807156 h 2151944"/>
              <a:gd name="connsiteX142" fmla="*/ 7413979 w 7432323"/>
              <a:gd name="connsiteY142" fmla="*/ 756356 h 2151944"/>
              <a:gd name="connsiteX143" fmla="*/ 7244645 w 7432323"/>
              <a:gd name="connsiteY143" fmla="*/ 587022 h 2151944"/>
              <a:gd name="connsiteX144" fmla="*/ 7058379 w 7432323"/>
              <a:gd name="connsiteY144" fmla="*/ 409222 h 2151944"/>
              <a:gd name="connsiteX145" fmla="*/ 6990645 w 7432323"/>
              <a:gd name="connsiteY145"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397979 w 7432323"/>
              <a:gd name="connsiteY126" fmla="*/ 1069622 h 2151944"/>
              <a:gd name="connsiteX127" fmla="*/ 6524979 w 7432323"/>
              <a:gd name="connsiteY127" fmla="*/ 1171222 h 2151944"/>
              <a:gd name="connsiteX128" fmla="*/ 6711245 w 7432323"/>
              <a:gd name="connsiteY128" fmla="*/ 1255889 h 2151944"/>
              <a:gd name="connsiteX129" fmla="*/ 6838245 w 7432323"/>
              <a:gd name="connsiteY129" fmla="*/ 1179689 h 2151944"/>
              <a:gd name="connsiteX130" fmla="*/ 6939845 w 7432323"/>
              <a:gd name="connsiteY130" fmla="*/ 1357489 h 2151944"/>
              <a:gd name="connsiteX131" fmla="*/ 7185379 w 7432323"/>
              <a:gd name="connsiteY131" fmla="*/ 1315156 h 2151944"/>
              <a:gd name="connsiteX132" fmla="*/ 7261579 w 7432323"/>
              <a:gd name="connsiteY132" fmla="*/ 1205089 h 2151944"/>
              <a:gd name="connsiteX133" fmla="*/ 7159979 w 7432323"/>
              <a:gd name="connsiteY133" fmla="*/ 1171222 h 2151944"/>
              <a:gd name="connsiteX134" fmla="*/ 7032979 w 7432323"/>
              <a:gd name="connsiteY134" fmla="*/ 1247422 h 2151944"/>
              <a:gd name="connsiteX135" fmla="*/ 6863645 w 7432323"/>
              <a:gd name="connsiteY135" fmla="*/ 1052689 h 2151944"/>
              <a:gd name="connsiteX136" fmla="*/ 6762045 w 7432323"/>
              <a:gd name="connsiteY136" fmla="*/ 1069622 h 2151944"/>
              <a:gd name="connsiteX137" fmla="*/ 6702779 w 7432323"/>
              <a:gd name="connsiteY137" fmla="*/ 984956 h 2151944"/>
              <a:gd name="connsiteX138" fmla="*/ 6846712 w 7432323"/>
              <a:gd name="connsiteY138" fmla="*/ 874889 h 2151944"/>
              <a:gd name="connsiteX139" fmla="*/ 6880579 w 7432323"/>
              <a:gd name="connsiteY139" fmla="*/ 781756 h 2151944"/>
              <a:gd name="connsiteX140" fmla="*/ 7134579 w 7432323"/>
              <a:gd name="connsiteY140" fmla="*/ 807156 h 2151944"/>
              <a:gd name="connsiteX141" fmla="*/ 7413979 w 7432323"/>
              <a:gd name="connsiteY141" fmla="*/ 756356 h 2151944"/>
              <a:gd name="connsiteX142" fmla="*/ 7244645 w 7432323"/>
              <a:gd name="connsiteY142" fmla="*/ 587022 h 2151944"/>
              <a:gd name="connsiteX143" fmla="*/ 7058379 w 7432323"/>
              <a:gd name="connsiteY143" fmla="*/ 409222 h 2151944"/>
              <a:gd name="connsiteX144" fmla="*/ 6990645 w 7432323"/>
              <a:gd name="connsiteY144"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033913 w 7432323"/>
              <a:gd name="connsiteY125" fmla="*/ 1111956 h 2151944"/>
              <a:gd name="connsiteX126" fmla="*/ 6397979 w 7432323"/>
              <a:gd name="connsiteY126" fmla="*/ 1069622 h 2151944"/>
              <a:gd name="connsiteX127" fmla="*/ 6524979 w 7432323"/>
              <a:gd name="connsiteY127" fmla="*/ 1171222 h 2151944"/>
              <a:gd name="connsiteX128" fmla="*/ 6711245 w 7432323"/>
              <a:gd name="connsiteY128" fmla="*/ 1255889 h 2151944"/>
              <a:gd name="connsiteX129" fmla="*/ 6838245 w 7432323"/>
              <a:gd name="connsiteY129" fmla="*/ 1179689 h 2151944"/>
              <a:gd name="connsiteX130" fmla="*/ 6939845 w 7432323"/>
              <a:gd name="connsiteY130" fmla="*/ 1357489 h 2151944"/>
              <a:gd name="connsiteX131" fmla="*/ 7185379 w 7432323"/>
              <a:gd name="connsiteY131" fmla="*/ 1315156 h 2151944"/>
              <a:gd name="connsiteX132" fmla="*/ 7261579 w 7432323"/>
              <a:gd name="connsiteY132" fmla="*/ 1205089 h 2151944"/>
              <a:gd name="connsiteX133" fmla="*/ 7159979 w 7432323"/>
              <a:gd name="connsiteY133" fmla="*/ 1171222 h 2151944"/>
              <a:gd name="connsiteX134" fmla="*/ 7032979 w 7432323"/>
              <a:gd name="connsiteY134" fmla="*/ 1247422 h 2151944"/>
              <a:gd name="connsiteX135" fmla="*/ 6863645 w 7432323"/>
              <a:gd name="connsiteY135" fmla="*/ 1052689 h 2151944"/>
              <a:gd name="connsiteX136" fmla="*/ 6762045 w 7432323"/>
              <a:gd name="connsiteY136" fmla="*/ 1069622 h 2151944"/>
              <a:gd name="connsiteX137" fmla="*/ 6702779 w 7432323"/>
              <a:gd name="connsiteY137" fmla="*/ 984956 h 2151944"/>
              <a:gd name="connsiteX138" fmla="*/ 6846712 w 7432323"/>
              <a:gd name="connsiteY138" fmla="*/ 874889 h 2151944"/>
              <a:gd name="connsiteX139" fmla="*/ 6880579 w 7432323"/>
              <a:gd name="connsiteY139" fmla="*/ 781756 h 2151944"/>
              <a:gd name="connsiteX140" fmla="*/ 7134579 w 7432323"/>
              <a:gd name="connsiteY140" fmla="*/ 807156 h 2151944"/>
              <a:gd name="connsiteX141" fmla="*/ 7413979 w 7432323"/>
              <a:gd name="connsiteY141" fmla="*/ 756356 h 2151944"/>
              <a:gd name="connsiteX142" fmla="*/ 7244645 w 7432323"/>
              <a:gd name="connsiteY142" fmla="*/ 587022 h 2151944"/>
              <a:gd name="connsiteX143" fmla="*/ 7058379 w 7432323"/>
              <a:gd name="connsiteY143" fmla="*/ 409222 h 2151944"/>
              <a:gd name="connsiteX144" fmla="*/ 6990645 w 7432323"/>
              <a:gd name="connsiteY144"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397979 w 7432323"/>
              <a:gd name="connsiteY125" fmla="*/ 1069622 h 2151944"/>
              <a:gd name="connsiteX126" fmla="*/ 6524979 w 7432323"/>
              <a:gd name="connsiteY126" fmla="*/ 1171222 h 2151944"/>
              <a:gd name="connsiteX127" fmla="*/ 6711245 w 7432323"/>
              <a:gd name="connsiteY127" fmla="*/ 1255889 h 2151944"/>
              <a:gd name="connsiteX128" fmla="*/ 6838245 w 7432323"/>
              <a:gd name="connsiteY128" fmla="*/ 1179689 h 2151944"/>
              <a:gd name="connsiteX129" fmla="*/ 6939845 w 7432323"/>
              <a:gd name="connsiteY129" fmla="*/ 1357489 h 2151944"/>
              <a:gd name="connsiteX130" fmla="*/ 7185379 w 7432323"/>
              <a:gd name="connsiteY130" fmla="*/ 1315156 h 2151944"/>
              <a:gd name="connsiteX131" fmla="*/ 7261579 w 7432323"/>
              <a:gd name="connsiteY131" fmla="*/ 1205089 h 2151944"/>
              <a:gd name="connsiteX132" fmla="*/ 7159979 w 7432323"/>
              <a:gd name="connsiteY132" fmla="*/ 1171222 h 2151944"/>
              <a:gd name="connsiteX133" fmla="*/ 7032979 w 7432323"/>
              <a:gd name="connsiteY133" fmla="*/ 1247422 h 2151944"/>
              <a:gd name="connsiteX134" fmla="*/ 6863645 w 7432323"/>
              <a:gd name="connsiteY134" fmla="*/ 1052689 h 2151944"/>
              <a:gd name="connsiteX135" fmla="*/ 6762045 w 7432323"/>
              <a:gd name="connsiteY135" fmla="*/ 1069622 h 2151944"/>
              <a:gd name="connsiteX136" fmla="*/ 6702779 w 7432323"/>
              <a:gd name="connsiteY136" fmla="*/ 984956 h 2151944"/>
              <a:gd name="connsiteX137" fmla="*/ 6846712 w 7432323"/>
              <a:gd name="connsiteY137" fmla="*/ 874889 h 2151944"/>
              <a:gd name="connsiteX138" fmla="*/ 6880579 w 7432323"/>
              <a:gd name="connsiteY138" fmla="*/ 781756 h 2151944"/>
              <a:gd name="connsiteX139" fmla="*/ 7134579 w 7432323"/>
              <a:gd name="connsiteY139" fmla="*/ 807156 h 2151944"/>
              <a:gd name="connsiteX140" fmla="*/ 7413979 w 7432323"/>
              <a:gd name="connsiteY140" fmla="*/ 756356 h 2151944"/>
              <a:gd name="connsiteX141" fmla="*/ 7244645 w 7432323"/>
              <a:gd name="connsiteY141" fmla="*/ 587022 h 2151944"/>
              <a:gd name="connsiteX142" fmla="*/ 7058379 w 7432323"/>
              <a:gd name="connsiteY142" fmla="*/ 409222 h 2151944"/>
              <a:gd name="connsiteX143" fmla="*/ 6990645 w 7432323"/>
              <a:gd name="connsiteY143"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397979 w 7432323"/>
              <a:gd name="connsiteY125" fmla="*/ 1069622 h 2151944"/>
              <a:gd name="connsiteX126" fmla="*/ 6524979 w 7432323"/>
              <a:gd name="connsiteY126" fmla="*/ 1171222 h 2151944"/>
              <a:gd name="connsiteX127" fmla="*/ 6711245 w 7432323"/>
              <a:gd name="connsiteY127" fmla="*/ 1255889 h 2151944"/>
              <a:gd name="connsiteX128" fmla="*/ 6838245 w 7432323"/>
              <a:gd name="connsiteY128" fmla="*/ 1179689 h 2151944"/>
              <a:gd name="connsiteX129" fmla="*/ 6939845 w 7432323"/>
              <a:gd name="connsiteY129" fmla="*/ 1357489 h 2151944"/>
              <a:gd name="connsiteX130" fmla="*/ 7185379 w 7432323"/>
              <a:gd name="connsiteY130" fmla="*/ 1315156 h 2151944"/>
              <a:gd name="connsiteX131" fmla="*/ 7261579 w 7432323"/>
              <a:gd name="connsiteY131" fmla="*/ 1205089 h 2151944"/>
              <a:gd name="connsiteX132" fmla="*/ 7159979 w 7432323"/>
              <a:gd name="connsiteY132" fmla="*/ 1171222 h 2151944"/>
              <a:gd name="connsiteX133" fmla="*/ 7032979 w 7432323"/>
              <a:gd name="connsiteY133" fmla="*/ 1247422 h 2151944"/>
              <a:gd name="connsiteX134" fmla="*/ 6863645 w 7432323"/>
              <a:gd name="connsiteY134" fmla="*/ 1052689 h 2151944"/>
              <a:gd name="connsiteX135" fmla="*/ 6762045 w 7432323"/>
              <a:gd name="connsiteY135" fmla="*/ 1069622 h 2151944"/>
              <a:gd name="connsiteX136" fmla="*/ 6702779 w 7432323"/>
              <a:gd name="connsiteY136" fmla="*/ 984956 h 2151944"/>
              <a:gd name="connsiteX137" fmla="*/ 6846712 w 7432323"/>
              <a:gd name="connsiteY137" fmla="*/ 874889 h 2151944"/>
              <a:gd name="connsiteX138" fmla="*/ 6880579 w 7432323"/>
              <a:gd name="connsiteY138" fmla="*/ 781756 h 2151944"/>
              <a:gd name="connsiteX139" fmla="*/ 7134579 w 7432323"/>
              <a:gd name="connsiteY139" fmla="*/ 807156 h 2151944"/>
              <a:gd name="connsiteX140" fmla="*/ 7413979 w 7432323"/>
              <a:gd name="connsiteY140" fmla="*/ 756356 h 2151944"/>
              <a:gd name="connsiteX141" fmla="*/ 7244645 w 7432323"/>
              <a:gd name="connsiteY141" fmla="*/ 587022 h 2151944"/>
              <a:gd name="connsiteX142" fmla="*/ 7058379 w 7432323"/>
              <a:gd name="connsiteY142" fmla="*/ 409222 h 2151944"/>
              <a:gd name="connsiteX143" fmla="*/ 6990645 w 7432323"/>
              <a:gd name="connsiteY143"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397979 w 7432323"/>
              <a:gd name="connsiteY125" fmla="*/ 1069622 h 2151944"/>
              <a:gd name="connsiteX126" fmla="*/ 6524979 w 7432323"/>
              <a:gd name="connsiteY126" fmla="*/ 1171222 h 2151944"/>
              <a:gd name="connsiteX127" fmla="*/ 6711245 w 7432323"/>
              <a:gd name="connsiteY127" fmla="*/ 1255889 h 2151944"/>
              <a:gd name="connsiteX128" fmla="*/ 6838245 w 7432323"/>
              <a:gd name="connsiteY128" fmla="*/ 1179689 h 2151944"/>
              <a:gd name="connsiteX129" fmla="*/ 6939845 w 7432323"/>
              <a:gd name="connsiteY129" fmla="*/ 1357489 h 2151944"/>
              <a:gd name="connsiteX130" fmla="*/ 7185379 w 7432323"/>
              <a:gd name="connsiteY130" fmla="*/ 1315156 h 2151944"/>
              <a:gd name="connsiteX131" fmla="*/ 7261579 w 7432323"/>
              <a:gd name="connsiteY131" fmla="*/ 1205089 h 2151944"/>
              <a:gd name="connsiteX132" fmla="*/ 7159979 w 7432323"/>
              <a:gd name="connsiteY132" fmla="*/ 1171222 h 2151944"/>
              <a:gd name="connsiteX133" fmla="*/ 7032979 w 7432323"/>
              <a:gd name="connsiteY133" fmla="*/ 1247422 h 2151944"/>
              <a:gd name="connsiteX134" fmla="*/ 6863645 w 7432323"/>
              <a:gd name="connsiteY134" fmla="*/ 1052689 h 2151944"/>
              <a:gd name="connsiteX135" fmla="*/ 6762045 w 7432323"/>
              <a:gd name="connsiteY135" fmla="*/ 1069622 h 2151944"/>
              <a:gd name="connsiteX136" fmla="*/ 6702779 w 7432323"/>
              <a:gd name="connsiteY136" fmla="*/ 984956 h 2151944"/>
              <a:gd name="connsiteX137" fmla="*/ 6846712 w 7432323"/>
              <a:gd name="connsiteY137" fmla="*/ 874889 h 2151944"/>
              <a:gd name="connsiteX138" fmla="*/ 6880579 w 7432323"/>
              <a:gd name="connsiteY138" fmla="*/ 781756 h 2151944"/>
              <a:gd name="connsiteX139" fmla="*/ 7134579 w 7432323"/>
              <a:gd name="connsiteY139" fmla="*/ 807156 h 2151944"/>
              <a:gd name="connsiteX140" fmla="*/ 7413979 w 7432323"/>
              <a:gd name="connsiteY140" fmla="*/ 756356 h 2151944"/>
              <a:gd name="connsiteX141" fmla="*/ 7244645 w 7432323"/>
              <a:gd name="connsiteY141" fmla="*/ 587022 h 2151944"/>
              <a:gd name="connsiteX142" fmla="*/ 7058379 w 7432323"/>
              <a:gd name="connsiteY142" fmla="*/ 409222 h 2151944"/>
              <a:gd name="connsiteX143" fmla="*/ 6990645 w 7432323"/>
              <a:gd name="connsiteY143"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033912 w 7432323"/>
              <a:gd name="connsiteY124" fmla="*/ 1120422 h 2151944"/>
              <a:gd name="connsiteX125" fmla="*/ 6397979 w 7432323"/>
              <a:gd name="connsiteY125" fmla="*/ 1069622 h 2151944"/>
              <a:gd name="connsiteX126" fmla="*/ 6524979 w 7432323"/>
              <a:gd name="connsiteY126" fmla="*/ 1171222 h 2151944"/>
              <a:gd name="connsiteX127" fmla="*/ 6711245 w 7432323"/>
              <a:gd name="connsiteY127" fmla="*/ 1255889 h 2151944"/>
              <a:gd name="connsiteX128" fmla="*/ 6838245 w 7432323"/>
              <a:gd name="connsiteY128" fmla="*/ 1179689 h 2151944"/>
              <a:gd name="connsiteX129" fmla="*/ 6939845 w 7432323"/>
              <a:gd name="connsiteY129" fmla="*/ 1357489 h 2151944"/>
              <a:gd name="connsiteX130" fmla="*/ 7185379 w 7432323"/>
              <a:gd name="connsiteY130" fmla="*/ 1315156 h 2151944"/>
              <a:gd name="connsiteX131" fmla="*/ 7261579 w 7432323"/>
              <a:gd name="connsiteY131" fmla="*/ 1205089 h 2151944"/>
              <a:gd name="connsiteX132" fmla="*/ 7159979 w 7432323"/>
              <a:gd name="connsiteY132" fmla="*/ 1171222 h 2151944"/>
              <a:gd name="connsiteX133" fmla="*/ 7032979 w 7432323"/>
              <a:gd name="connsiteY133" fmla="*/ 1247422 h 2151944"/>
              <a:gd name="connsiteX134" fmla="*/ 6863645 w 7432323"/>
              <a:gd name="connsiteY134" fmla="*/ 1052689 h 2151944"/>
              <a:gd name="connsiteX135" fmla="*/ 6762045 w 7432323"/>
              <a:gd name="connsiteY135" fmla="*/ 1069622 h 2151944"/>
              <a:gd name="connsiteX136" fmla="*/ 6702779 w 7432323"/>
              <a:gd name="connsiteY136" fmla="*/ 984956 h 2151944"/>
              <a:gd name="connsiteX137" fmla="*/ 6846712 w 7432323"/>
              <a:gd name="connsiteY137" fmla="*/ 874889 h 2151944"/>
              <a:gd name="connsiteX138" fmla="*/ 6880579 w 7432323"/>
              <a:gd name="connsiteY138" fmla="*/ 781756 h 2151944"/>
              <a:gd name="connsiteX139" fmla="*/ 7134579 w 7432323"/>
              <a:gd name="connsiteY139" fmla="*/ 807156 h 2151944"/>
              <a:gd name="connsiteX140" fmla="*/ 7413979 w 7432323"/>
              <a:gd name="connsiteY140" fmla="*/ 756356 h 2151944"/>
              <a:gd name="connsiteX141" fmla="*/ 7244645 w 7432323"/>
              <a:gd name="connsiteY141" fmla="*/ 587022 h 2151944"/>
              <a:gd name="connsiteX142" fmla="*/ 7058379 w 7432323"/>
              <a:gd name="connsiteY142" fmla="*/ 409222 h 2151944"/>
              <a:gd name="connsiteX143" fmla="*/ 6990645 w 7432323"/>
              <a:gd name="connsiteY143"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674512 w 7432323"/>
              <a:gd name="connsiteY76" fmla="*/ 1332089 h 2151944"/>
              <a:gd name="connsiteX77" fmla="*/ 911579 w 7432323"/>
              <a:gd name="connsiteY77" fmla="*/ 1247422 h 2151944"/>
              <a:gd name="connsiteX78" fmla="*/ 1072445 w 7432323"/>
              <a:gd name="connsiteY78" fmla="*/ 1332089 h 2151944"/>
              <a:gd name="connsiteX79" fmla="*/ 1284112 w 7432323"/>
              <a:gd name="connsiteY79" fmla="*/ 1526822 h 2151944"/>
              <a:gd name="connsiteX80" fmla="*/ 1436512 w 7432323"/>
              <a:gd name="connsiteY80" fmla="*/ 1535289 h 2151944"/>
              <a:gd name="connsiteX81" fmla="*/ 1495779 w 7432323"/>
              <a:gd name="connsiteY81" fmla="*/ 1577622 h 2151944"/>
              <a:gd name="connsiteX82" fmla="*/ 1588912 w 7432323"/>
              <a:gd name="connsiteY82" fmla="*/ 1679222 h 2151944"/>
              <a:gd name="connsiteX83" fmla="*/ 1859845 w 7432323"/>
              <a:gd name="connsiteY83" fmla="*/ 1696156 h 2151944"/>
              <a:gd name="connsiteX84" fmla="*/ 1910645 w 7432323"/>
              <a:gd name="connsiteY84" fmla="*/ 1890889 h 2151944"/>
              <a:gd name="connsiteX85" fmla="*/ 2418645 w 7432323"/>
              <a:gd name="connsiteY85" fmla="*/ 1873956 h 2151944"/>
              <a:gd name="connsiteX86" fmla="*/ 2054579 w 7432323"/>
              <a:gd name="connsiteY86" fmla="*/ 1730022 h 2151944"/>
              <a:gd name="connsiteX87" fmla="*/ 2003779 w 7432323"/>
              <a:gd name="connsiteY87" fmla="*/ 1560689 h 2151944"/>
              <a:gd name="connsiteX88" fmla="*/ 1656645 w 7432323"/>
              <a:gd name="connsiteY88" fmla="*/ 1501422 h 2151944"/>
              <a:gd name="connsiteX89" fmla="*/ 1682045 w 7432323"/>
              <a:gd name="connsiteY89" fmla="*/ 1391356 h 2151944"/>
              <a:gd name="connsiteX90" fmla="*/ 2012245 w 7432323"/>
              <a:gd name="connsiteY90" fmla="*/ 1467556 h 2151944"/>
              <a:gd name="connsiteX91" fmla="*/ 2147712 w 7432323"/>
              <a:gd name="connsiteY91" fmla="*/ 1357489 h 2151944"/>
              <a:gd name="connsiteX92" fmla="*/ 2393245 w 7432323"/>
              <a:gd name="connsiteY92" fmla="*/ 1365956 h 2151944"/>
              <a:gd name="connsiteX93" fmla="*/ 2833512 w 7432323"/>
              <a:gd name="connsiteY93" fmla="*/ 1526822 h 2151944"/>
              <a:gd name="connsiteX94" fmla="*/ 3019779 w 7432323"/>
              <a:gd name="connsiteY94" fmla="*/ 1526822 h 2151944"/>
              <a:gd name="connsiteX95" fmla="*/ 3180645 w 7432323"/>
              <a:gd name="connsiteY95" fmla="*/ 1492956 h 2151944"/>
              <a:gd name="connsiteX96" fmla="*/ 3197579 w 7432323"/>
              <a:gd name="connsiteY96" fmla="*/ 1594556 h 2151944"/>
              <a:gd name="connsiteX97" fmla="*/ 3349979 w 7432323"/>
              <a:gd name="connsiteY97" fmla="*/ 1645356 h 2151944"/>
              <a:gd name="connsiteX98" fmla="*/ 3400779 w 7432323"/>
              <a:gd name="connsiteY98" fmla="*/ 1746956 h 2151944"/>
              <a:gd name="connsiteX99" fmla="*/ 3519312 w 7432323"/>
              <a:gd name="connsiteY99" fmla="*/ 1840089 h 2151944"/>
              <a:gd name="connsiteX100" fmla="*/ 3519312 w 7432323"/>
              <a:gd name="connsiteY100" fmla="*/ 1713089 h 2151944"/>
              <a:gd name="connsiteX101" fmla="*/ 3502379 w 7432323"/>
              <a:gd name="connsiteY101" fmla="*/ 1603022 h 2151944"/>
              <a:gd name="connsiteX102" fmla="*/ 3349979 w 7432323"/>
              <a:gd name="connsiteY102" fmla="*/ 1526822 h 2151944"/>
              <a:gd name="connsiteX103" fmla="*/ 3299179 w 7432323"/>
              <a:gd name="connsiteY103" fmla="*/ 1408289 h 2151944"/>
              <a:gd name="connsiteX104" fmla="*/ 3358445 w 7432323"/>
              <a:gd name="connsiteY104" fmla="*/ 1289756 h 2151944"/>
              <a:gd name="connsiteX105" fmla="*/ 3544712 w 7432323"/>
              <a:gd name="connsiteY105" fmla="*/ 1323622 h 2151944"/>
              <a:gd name="connsiteX106" fmla="*/ 3773312 w 7432323"/>
              <a:gd name="connsiteY106" fmla="*/ 1298222 h 2151944"/>
              <a:gd name="connsiteX107" fmla="*/ 4001912 w 7432323"/>
              <a:gd name="connsiteY107" fmla="*/ 1484489 h 2151944"/>
              <a:gd name="connsiteX108" fmla="*/ 4188179 w 7432323"/>
              <a:gd name="connsiteY108" fmla="*/ 1467556 h 2151944"/>
              <a:gd name="connsiteX109" fmla="*/ 4315179 w 7432323"/>
              <a:gd name="connsiteY109" fmla="*/ 1526822 h 2151944"/>
              <a:gd name="connsiteX110" fmla="*/ 4450645 w 7432323"/>
              <a:gd name="connsiteY110" fmla="*/ 1628422 h 2151944"/>
              <a:gd name="connsiteX111" fmla="*/ 4509912 w 7432323"/>
              <a:gd name="connsiteY111" fmla="*/ 1721556 h 2151944"/>
              <a:gd name="connsiteX112" fmla="*/ 4662312 w 7432323"/>
              <a:gd name="connsiteY112" fmla="*/ 1857022 h 2151944"/>
              <a:gd name="connsiteX113" fmla="*/ 4645379 w 7432323"/>
              <a:gd name="connsiteY113" fmla="*/ 1721556 h 2151944"/>
              <a:gd name="connsiteX114" fmla="*/ 4526845 w 7432323"/>
              <a:gd name="connsiteY114" fmla="*/ 1492956 h 2151944"/>
              <a:gd name="connsiteX115" fmla="*/ 4450645 w 7432323"/>
              <a:gd name="connsiteY115" fmla="*/ 1399822 h 2151944"/>
              <a:gd name="connsiteX116" fmla="*/ 4789312 w 7432323"/>
              <a:gd name="connsiteY116" fmla="*/ 1323622 h 2151944"/>
              <a:gd name="connsiteX117" fmla="*/ 5153379 w 7432323"/>
              <a:gd name="connsiteY117" fmla="*/ 1416756 h 2151944"/>
              <a:gd name="connsiteX118" fmla="*/ 5602112 w 7432323"/>
              <a:gd name="connsiteY118" fmla="*/ 1179689 h 2151944"/>
              <a:gd name="connsiteX119" fmla="*/ 5898445 w 7432323"/>
              <a:gd name="connsiteY119" fmla="*/ 1289756 h 2151944"/>
              <a:gd name="connsiteX120" fmla="*/ 6025445 w 7432323"/>
              <a:gd name="connsiteY120" fmla="*/ 1306689 h 2151944"/>
              <a:gd name="connsiteX121" fmla="*/ 6110112 w 7432323"/>
              <a:gd name="connsiteY121" fmla="*/ 1374422 h 2151944"/>
              <a:gd name="connsiteX122" fmla="*/ 6262512 w 7432323"/>
              <a:gd name="connsiteY122" fmla="*/ 1552222 h 2151944"/>
              <a:gd name="connsiteX123" fmla="*/ 6160912 w 7432323"/>
              <a:gd name="connsiteY123" fmla="*/ 1213556 h 2151944"/>
              <a:gd name="connsiteX124" fmla="*/ 6143978 w 7432323"/>
              <a:gd name="connsiteY124" fmla="*/ 1120422 h 2151944"/>
              <a:gd name="connsiteX125" fmla="*/ 6397979 w 7432323"/>
              <a:gd name="connsiteY125" fmla="*/ 1069622 h 2151944"/>
              <a:gd name="connsiteX126" fmla="*/ 6524979 w 7432323"/>
              <a:gd name="connsiteY126" fmla="*/ 1171222 h 2151944"/>
              <a:gd name="connsiteX127" fmla="*/ 6711245 w 7432323"/>
              <a:gd name="connsiteY127" fmla="*/ 1255889 h 2151944"/>
              <a:gd name="connsiteX128" fmla="*/ 6838245 w 7432323"/>
              <a:gd name="connsiteY128" fmla="*/ 1179689 h 2151944"/>
              <a:gd name="connsiteX129" fmla="*/ 6939845 w 7432323"/>
              <a:gd name="connsiteY129" fmla="*/ 1357489 h 2151944"/>
              <a:gd name="connsiteX130" fmla="*/ 7185379 w 7432323"/>
              <a:gd name="connsiteY130" fmla="*/ 1315156 h 2151944"/>
              <a:gd name="connsiteX131" fmla="*/ 7261579 w 7432323"/>
              <a:gd name="connsiteY131" fmla="*/ 1205089 h 2151944"/>
              <a:gd name="connsiteX132" fmla="*/ 7159979 w 7432323"/>
              <a:gd name="connsiteY132" fmla="*/ 1171222 h 2151944"/>
              <a:gd name="connsiteX133" fmla="*/ 7032979 w 7432323"/>
              <a:gd name="connsiteY133" fmla="*/ 1247422 h 2151944"/>
              <a:gd name="connsiteX134" fmla="*/ 6863645 w 7432323"/>
              <a:gd name="connsiteY134" fmla="*/ 1052689 h 2151944"/>
              <a:gd name="connsiteX135" fmla="*/ 6762045 w 7432323"/>
              <a:gd name="connsiteY135" fmla="*/ 1069622 h 2151944"/>
              <a:gd name="connsiteX136" fmla="*/ 6702779 w 7432323"/>
              <a:gd name="connsiteY136" fmla="*/ 984956 h 2151944"/>
              <a:gd name="connsiteX137" fmla="*/ 6846712 w 7432323"/>
              <a:gd name="connsiteY137" fmla="*/ 874889 h 2151944"/>
              <a:gd name="connsiteX138" fmla="*/ 6880579 w 7432323"/>
              <a:gd name="connsiteY138" fmla="*/ 781756 h 2151944"/>
              <a:gd name="connsiteX139" fmla="*/ 7134579 w 7432323"/>
              <a:gd name="connsiteY139" fmla="*/ 807156 h 2151944"/>
              <a:gd name="connsiteX140" fmla="*/ 7413979 w 7432323"/>
              <a:gd name="connsiteY140" fmla="*/ 756356 h 2151944"/>
              <a:gd name="connsiteX141" fmla="*/ 7244645 w 7432323"/>
              <a:gd name="connsiteY141" fmla="*/ 587022 h 2151944"/>
              <a:gd name="connsiteX142" fmla="*/ 7058379 w 7432323"/>
              <a:gd name="connsiteY142" fmla="*/ 409222 h 2151944"/>
              <a:gd name="connsiteX143" fmla="*/ 6990645 w 7432323"/>
              <a:gd name="connsiteY143" fmla="*/ 409222 h 2151944"/>
              <a:gd name="connsiteX0" fmla="*/ 6990645 w 7432323"/>
              <a:gd name="connsiteY0" fmla="*/ 409222 h 2151944"/>
              <a:gd name="connsiteX1" fmla="*/ 6889045 w 7432323"/>
              <a:gd name="connsiteY1" fmla="*/ 417689 h 2151944"/>
              <a:gd name="connsiteX2" fmla="*/ 6702779 w 7432323"/>
              <a:gd name="connsiteY2" fmla="*/ 468489 h 2151944"/>
              <a:gd name="connsiteX3" fmla="*/ 6550379 w 7432323"/>
              <a:gd name="connsiteY3" fmla="*/ 544689 h 2151944"/>
              <a:gd name="connsiteX4" fmla="*/ 6381045 w 7432323"/>
              <a:gd name="connsiteY4" fmla="*/ 578556 h 2151944"/>
              <a:gd name="connsiteX5" fmla="*/ 6177845 w 7432323"/>
              <a:gd name="connsiteY5" fmla="*/ 544689 h 2151944"/>
              <a:gd name="connsiteX6" fmla="*/ 6059312 w 7432323"/>
              <a:gd name="connsiteY6" fmla="*/ 536222 h 2151944"/>
              <a:gd name="connsiteX7" fmla="*/ 5957712 w 7432323"/>
              <a:gd name="connsiteY7" fmla="*/ 519289 h 2151944"/>
              <a:gd name="connsiteX8" fmla="*/ 5940779 w 7432323"/>
              <a:gd name="connsiteY8" fmla="*/ 383822 h 2151944"/>
              <a:gd name="connsiteX9" fmla="*/ 5864579 w 7432323"/>
              <a:gd name="connsiteY9" fmla="*/ 290689 h 2151944"/>
              <a:gd name="connsiteX10" fmla="*/ 5788379 w 7432323"/>
              <a:gd name="connsiteY10" fmla="*/ 138289 h 2151944"/>
              <a:gd name="connsiteX11" fmla="*/ 5627512 w 7432323"/>
              <a:gd name="connsiteY11" fmla="*/ 11289 h 2151944"/>
              <a:gd name="connsiteX12" fmla="*/ 5635979 w 7432323"/>
              <a:gd name="connsiteY12" fmla="*/ 206022 h 2151944"/>
              <a:gd name="connsiteX13" fmla="*/ 5635979 w 7432323"/>
              <a:gd name="connsiteY13" fmla="*/ 333022 h 2151944"/>
              <a:gd name="connsiteX14" fmla="*/ 5627512 w 7432323"/>
              <a:gd name="connsiteY14" fmla="*/ 443089 h 2151944"/>
              <a:gd name="connsiteX15" fmla="*/ 5695245 w 7432323"/>
              <a:gd name="connsiteY15" fmla="*/ 553156 h 2151944"/>
              <a:gd name="connsiteX16" fmla="*/ 5644445 w 7432323"/>
              <a:gd name="connsiteY16" fmla="*/ 595489 h 2151944"/>
              <a:gd name="connsiteX17" fmla="*/ 5517445 w 7432323"/>
              <a:gd name="connsiteY17" fmla="*/ 612422 h 2151944"/>
              <a:gd name="connsiteX18" fmla="*/ 5305779 w 7432323"/>
              <a:gd name="connsiteY18" fmla="*/ 671689 h 2151944"/>
              <a:gd name="connsiteX19" fmla="*/ 5102579 w 7432323"/>
              <a:gd name="connsiteY19" fmla="*/ 722489 h 2151944"/>
              <a:gd name="connsiteX20" fmla="*/ 4890912 w 7432323"/>
              <a:gd name="connsiteY20" fmla="*/ 781756 h 2151944"/>
              <a:gd name="connsiteX21" fmla="*/ 4823179 w 7432323"/>
              <a:gd name="connsiteY21" fmla="*/ 705556 h 2151944"/>
              <a:gd name="connsiteX22" fmla="*/ 4814712 w 7432323"/>
              <a:gd name="connsiteY22" fmla="*/ 561622 h 2151944"/>
              <a:gd name="connsiteX23" fmla="*/ 4789312 w 7432323"/>
              <a:gd name="connsiteY23" fmla="*/ 400756 h 2151944"/>
              <a:gd name="connsiteX24" fmla="*/ 4797779 w 7432323"/>
              <a:gd name="connsiteY24" fmla="*/ 282222 h 2151944"/>
              <a:gd name="connsiteX25" fmla="*/ 4780845 w 7432323"/>
              <a:gd name="connsiteY25" fmla="*/ 222956 h 2151944"/>
              <a:gd name="connsiteX26" fmla="*/ 4611512 w 7432323"/>
              <a:gd name="connsiteY26" fmla="*/ 409222 h 2151944"/>
              <a:gd name="connsiteX27" fmla="*/ 4603045 w 7432323"/>
              <a:gd name="connsiteY27" fmla="*/ 544689 h 2151944"/>
              <a:gd name="connsiteX28" fmla="*/ 4594579 w 7432323"/>
              <a:gd name="connsiteY28" fmla="*/ 595489 h 2151944"/>
              <a:gd name="connsiteX29" fmla="*/ 4535312 w 7432323"/>
              <a:gd name="connsiteY29" fmla="*/ 697089 h 2151944"/>
              <a:gd name="connsiteX30" fmla="*/ 4543779 w 7432323"/>
              <a:gd name="connsiteY30" fmla="*/ 781756 h 2151944"/>
              <a:gd name="connsiteX31" fmla="*/ 4399845 w 7432323"/>
              <a:gd name="connsiteY31" fmla="*/ 807156 h 2151944"/>
              <a:gd name="connsiteX32" fmla="*/ 4238979 w 7432323"/>
              <a:gd name="connsiteY32" fmla="*/ 697089 h 2151944"/>
              <a:gd name="connsiteX33" fmla="*/ 4120445 w 7432323"/>
              <a:gd name="connsiteY33" fmla="*/ 722489 h 2151944"/>
              <a:gd name="connsiteX34" fmla="*/ 3900312 w 7432323"/>
              <a:gd name="connsiteY34" fmla="*/ 747889 h 2151944"/>
              <a:gd name="connsiteX35" fmla="*/ 3663245 w 7432323"/>
              <a:gd name="connsiteY35" fmla="*/ 612422 h 2151944"/>
              <a:gd name="connsiteX36" fmla="*/ 3536245 w 7432323"/>
              <a:gd name="connsiteY36" fmla="*/ 510822 h 2151944"/>
              <a:gd name="connsiteX37" fmla="*/ 3476979 w 7432323"/>
              <a:gd name="connsiteY37" fmla="*/ 324556 h 2151944"/>
              <a:gd name="connsiteX38" fmla="*/ 3349979 w 7432323"/>
              <a:gd name="connsiteY38" fmla="*/ 239889 h 2151944"/>
              <a:gd name="connsiteX39" fmla="*/ 3392312 w 7432323"/>
              <a:gd name="connsiteY39" fmla="*/ 392289 h 2151944"/>
              <a:gd name="connsiteX40" fmla="*/ 3341512 w 7432323"/>
              <a:gd name="connsiteY40" fmla="*/ 485422 h 2151944"/>
              <a:gd name="connsiteX41" fmla="*/ 3349979 w 7432323"/>
              <a:gd name="connsiteY41" fmla="*/ 510822 h 2151944"/>
              <a:gd name="connsiteX42" fmla="*/ 3409245 w 7432323"/>
              <a:gd name="connsiteY42" fmla="*/ 620889 h 2151944"/>
              <a:gd name="connsiteX43" fmla="*/ 3476979 w 7432323"/>
              <a:gd name="connsiteY43" fmla="*/ 646289 h 2151944"/>
              <a:gd name="connsiteX44" fmla="*/ 3451579 w 7432323"/>
              <a:gd name="connsiteY44" fmla="*/ 739422 h 2151944"/>
              <a:gd name="connsiteX45" fmla="*/ 3409245 w 7432323"/>
              <a:gd name="connsiteY45" fmla="*/ 773289 h 2151944"/>
              <a:gd name="connsiteX46" fmla="*/ 3273779 w 7432323"/>
              <a:gd name="connsiteY46" fmla="*/ 773289 h 2151944"/>
              <a:gd name="connsiteX47" fmla="*/ 3129845 w 7432323"/>
              <a:gd name="connsiteY47" fmla="*/ 832556 h 2151944"/>
              <a:gd name="connsiteX48" fmla="*/ 2926645 w 7432323"/>
              <a:gd name="connsiteY48" fmla="*/ 739422 h 2151944"/>
              <a:gd name="connsiteX49" fmla="*/ 2757312 w 7432323"/>
              <a:gd name="connsiteY49" fmla="*/ 832556 h 2151944"/>
              <a:gd name="connsiteX50" fmla="*/ 2571045 w 7432323"/>
              <a:gd name="connsiteY50" fmla="*/ 790222 h 2151944"/>
              <a:gd name="connsiteX51" fmla="*/ 2520245 w 7432323"/>
              <a:gd name="connsiteY51" fmla="*/ 756356 h 2151944"/>
              <a:gd name="connsiteX52" fmla="*/ 2367845 w 7432323"/>
              <a:gd name="connsiteY52" fmla="*/ 722489 h 2151944"/>
              <a:gd name="connsiteX53" fmla="*/ 2376312 w 7432323"/>
              <a:gd name="connsiteY53" fmla="*/ 671689 h 2151944"/>
              <a:gd name="connsiteX54" fmla="*/ 2240845 w 7432323"/>
              <a:gd name="connsiteY54" fmla="*/ 553156 h 2151944"/>
              <a:gd name="connsiteX55" fmla="*/ 2266245 w 7432323"/>
              <a:gd name="connsiteY55" fmla="*/ 502356 h 2151944"/>
              <a:gd name="connsiteX56" fmla="*/ 2249312 w 7432323"/>
              <a:gd name="connsiteY56" fmla="*/ 392289 h 2151944"/>
              <a:gd name="connsiteX57" fmla="*/ 2223912 w 7432323"/>
              <a:gd name="connsiteY57" fmla="*/ 358422 h 2151944"/>
              <a:gd name="connsiteX58" fmla="*/ 2071512 w 7432323"/>
              <a:gd name="connsiteY58" fmla="*/ 426156 h 2151944"/>
              <a:gd name="connsiteX59" fmla="*/ 2029179 w 7432323"/>
              <a:gd name="connsiteY59" fmla="*/ 544689 h 2151944"/>
              <a:gd name="connsiteX60" fmla="*/ 2105379 w 7432323"/>
              <a:gd name="connsiteY60" fmla="*/ 646289 h 2151944"/>
              <a:gd name="connsiteX61" fmla="*/ 2096912 w 7432323"/>
              <a:gd name="connsiteY61" fmla="*/ 722489 h 2151944"/>
              <a:gd name="connsiteX62" fmla="*/ 2063045 w 7432323"/>
              <a:gd name="connsiteY62" fmla="*/ 781756 h 2151944"/>
              <a:gd name="connsiteX63" fmla="*/ 2096912 w 7432323"/>
              <a:gd name="connsiteY63" fmla="*/ 824089 h 2151944"/>
              <a:gd name="connsiteX64" fmla="*/ 1910645 w 7432323"/>
              <a:gd name="connsiteY64" fmla="*/ 925689 h 2151944"/>
              <a:gd name="connsiteX65" fmla="*/ 1665112 w 7432323"/>
              <a:gd name="connsiteY65" fmla="*/ 832556 h 2151944"/>
              <a:gd name="connsiteX66" fmla="*/ 1461912 w 7432323"/>
              <a:gd name="connsiteY66" fmla="*/ 891822 h 2151944"/>
              <a:gd name="connsiteX67" fmla="*/ 1368779 w 7432323"/>
              <a:gd name="connsiteY67" fmla="*/ 832556 h 2151944"/>
              <a:gd name="connsiteX68" fmla="*/ 1182512 w 7432323"/>
              <a:gd name="connsiteY68" fmla="*/ 747889 h 2151944"/>
              <a:gd name="connsiteX69" fmla="*/ 860779 w 7432323"/>
              <a:gd name="connsiteY69" fmla="*/ 739422 h 2151944"/>
              <a:gd name="connsiteX70" fmla="*/ 657579 w 7432323"/>
              <a:gd name="connsiteY70" fmla="*/ 773289 h 2151944"/>
              <a:gd name="connsiteX71" fmla="*/ 462845 w 7432323"/>
              <a:gd name="connsiteY71" fmla="*/ 824089 h 2151944"/>
              <a:gd name="connsiteX72" fmla="*/ 115712 w 7432323"/>
              <a:gd name="connsiteY72" fmla="*/ 925689 h 2151944"/>
              <a:gd name="connsiteX73" fmla="*/ 14112 w 7432323"/>
              <a:gd name="connsiteY73" fmla="*/ 942622 h 2151944"/>
              <a:gd name="connsiteX74" fmla="*/ 251179 w 7432323"/>
              <a:gd name="connsiteY74" fmla="*/ 2060222 h 2151944"/>
              <a:gd name="connsiteX75" fmla="*/ 589845 w 7432323"/>
              <a:gd name="connsiteY75" fmla="*/ 1492956 h 2151944"/>
              <a:gd name="connsiteX76" fmla="*/ 911579 w 7432323"/>
              <a:gd name="connsiteY76" fmla="*/ 1247422 h 2151944"/>
              <a:gd name="connsiteX77" fmla="*/ 1072445 w 7432323"/>
              <a:gd name="connsiteY77" fmla="*/ 1332089 h 2151944"/>
              <a:gd name="connsiteX78" fmla="*/ 1284112 w 7432323"/>
              <a:gd name="connsiteY78" fmla="*/ 1526822 h 2151944"/>
              <a:gd name="connsiteX79" fmla="*/ 1436512 w 7432323"/>
              <a:gd name="connsiteY79" fmla="*/ 1535289 h 2151944"/>
              <a:gd name="connsiteX80" fmla="*/ 1495779 w 7432323"/>
              <a:gd name="connsiteY80" fmla="*/ 1577622 h 2151944"/>
              <a:gd name="connsiteX81" fmla="*/ 1588912 w 7432323"/>
              <a:gd name="connsiteY81" fmla="*/ 1679222 h 2151944"/>
              <a:gd name="connsiteX82" fmla="*/ 1859845 w 7432323"/>
              <a:gd name="connsiteY82" fmla="*/ 1696156 h 2151944"/>
              <a:gd name="connsiteX83" fmla="*/ 1910645 w 7432323"/>
              <a:gd name="connsiteY83" fmla="*/ 1890889 h 2151944"/>
              <a:gd name="connsiteX84" fmla="*/ 2418645 w 7432323"/>
              <a:gd name="connsiteY84" fmla="*/ 1873956 h 2151944"/>
              <a:gd name="connsiteX85" fmla="*/ 2054579 w 7432323"/>
              <a:gd name="connsiteY85" fmla="*/ 1730022 h 2151944"/>
              <a:gd name="connsiteX86" fmla="*/ 2003779 w 7432323"/>
              <a:gd name="connsiteY86" fmla="*/ 1560689 h 2151944"/>
              <a:gd name="connsiteX87" fmla="*/ 1656645 w 7432323"/>
              <a:gd name="connsiteY87" fmla="*/ 1501422 h 2151944"/>
              <a:gd name="connsiteX88" fmla="*/ 1682045 w 7432323"/>
              <a:gd name="connsiteY88" fmla="*/ 1391356 h 2151944"/>
              <a:gd name="connsiteX89" fmla="*/ 2012245 w 7432323"/>
              <a:gd name="connsiteY89" fmla="*/ 1467556 h 2151944"/>
              <a:gd name="connsiteX90" fmla="*/ 2147712 w 7432323"/>
              <a:gd name="connsiteY90" fmla="*/ 1357489 h 2151944"/>
              <a:gd name="connsiteX91" fmla="*/ 2393245 w 7432323"/>
              <a:gd name="connsiteY91" fmla="*/ 1365956 h 2151944"/>
              <a:gd name="connsiteX92" fmla="*/ 2833512 w 7432323"/>
              <a:gd name="connsiteY92" fmla="*/ 1526822 h 2151944"/>
              <a:gd name="connsiteX93" fmla="*/ 3019779 w 7432323"/>
              <a:gd name="connsiteY93" fmla="*/ 1526822 h 2151944"/>
              <a:gd name="connsiteX94" fmla="*/ 3180645 w 7432323"/>
              <a:gd name="connsiteY94" fmla="*/ 1492956 h 2151944"/>
              <a:gd name="connsiteX95" fmla="*/ 3197579 w 7432323"/>
              <a:gd name="connsiteY95" fmla="*/ 1594556 h 2151944"/>
              <a:gd name="connsiteX96" fmla="*/ 3349979 w 7432323"/>
              <a:gd name="connsiteY96" fmla="*/ 1645356 h 2151944"/>
              <a:gd name="connsiteX97" fmla="*/ 3400779 w 7432323"/>
              <a:gd name="connsiteY97" fmla="*/ 1746956 h 2151944"/>
              <a:gd name="connsiteX98" fmla="*/ 3519312 w 7432323"/>
              <a:gd name="connsiteY98" fmla="*/ 1840089 h 2151944"/>
              <a:gd name="connsiteX99" fmla="*/ 3519312 w 7432323"/>
              <a:gd name="connsiteY99" fmla="*/ 1713089 h 2151944"/>
              <a:gd name="connsiteX100" fmla="*/ 3502379 w 7432323"/>
              <a:gd name="connsiteY100" fmla="*/ 1603022 h 2151944"/>
              <a:gd name="connsiteX101" fmla="*/ 3349979 w 7432323"/>
              <a:gd name="connsiteY101" fmla="*/ 1526822 h 2151944"/>
              <a:gd name="connsiteX102" fmla="*/ 3299179 w 7432323"/>
              <a:gd name="connsiteY102" fmla="*/ 1408289 h 2151944"/>
              <a:gd name="connsiteX103" fmla="*/ 3358445 w 7432323"/>
              <a:gd name="connsiteY103" fmla="*/ 1289756 h 2151944"/>
              <a:gd name="connsiteX104" fmla="*/ 3544712 w 7432323"/>
              <a:gd name="connsiteY104" fmla="*/ 1323622 h 2151944"/>
              <a:gd name="connsiteX105" fmla="*/ 3773312 w 7432323"/>
              <a:gd name="connsiteY105" fmla="*/ 1298222 h 2151944"/>
              <a:gd name="connsiteX106" fmla="*/ 4001912 w 7432323"/>
              <a:gd name="connsiteY106" fmla="*/ 1484489 h 2151944"/>
              <a:gd name="connsiteX107" fmla="*/ 4188179 w 7432323"/>
              <a:gd name="connsiteY107" fmla="*/ 1467556 h 2151944"/>
              <a:gd name="connsiteX108" fmla="*/ 4315179 w 7432323"/>
              <a:gd name="connsiteY108" fmla="*/ 1526822 h 2151944"/>
              <a:gd name="connsiteX109" fmla="*/ 4450645 w 7432323"/>
              <a:gd name="connsiteY109" fmla="*/ 1628422 h 2151944"/>
              <a:gd name="connsiteX110" fmla="*/ 4509912 w 7432323"/>
              <a:gd name="connsiteY110" fmla="*/ 1721556 h 2151944"/>
              <a:gd name="connsiteX111" fmla="*/ 4662312 w 7432323"/>
              <a:gd name="connsiteY111" fmla="*/ 1857022 h 2151944"/>
              <a:gd name="connsiteX112" fmla="*/ 4645379 w 7432323"/>
              <a:gd name="connsiteY112" fmla="*/ 1721556 h 2151944"/>
              <a:gd name="connsiteX113" fmla="*/ 4526845 w 7432323"/>
              <a:gd name="connsiteY113" fmla="*/ 1492956 h 2151944"/>
              <a:gd name="connsiteX114" fmla="*/ 4450645 w 7432323"/>
              <a:gd name="connsiteY114" fmla="*/ 1399822 h 2151944"/>
              <a:gd name="connsiteX115" fmla="*/ 4789312 w 7432323"/>
              <a:gd name="connsiteY115" fmla="*/ 1323622 h 2151944"/>
              <a:gd name="connsiteX116" fmla="*/ 5153379 w 7432323"/>
              <a:gd name="connsiteY116" fmla="*/ 1416756 h 2151944"/>
              <a:gd name="connsiteX117" fmla="*/ 5602112 w 7432323"/>
              <a:gd name="connsiteY117" fmla="*/ 1179689 h 2151944"/>
              <a:gd name="connsiteX118" fmla="*/ 5898445 w 7432323"/>
              <a:gd name="connsiteY118" fmla="*/ 1289756 h 2151944"/>
              <a:gd name="connsiteX119" fmla="*/ 6025445 w 7432323"/>
              <a:gd name="connsiteY119" fmla="*/ 1306689 h 2151944"/>
              <a:gd name="connsiteX120" fmla="*/ 6110112 w 7432323"/>
              <a:gd name="connsiteY120" fmla="*/ 1374422 h 2151944"/>
              <a:gd name="connsiteX121" fmla="*/ 6262512 w 7432323"/>
              <a:gd name="connsiteY121" fmla="*/ 1552222 h 2151944"/>
              <a:gd name="connsiteX122" fmla="*/ 6160912 w 7432323"/>
              <a:gd name="connsiteY122" fmla="*/ 1213556 h 2151944"/>
              <a:gd name="connsiteX123" fmla="*/ 6143978 w 7432323"/>
              <a:gd name="connsiteY123" fmla="*/ 1120422 h 2151944"/>
              <a:gd name="connsiteX124" fmla="*/ 6397979 w 7432323"/>
              <a:gd name="connsiteY124" fmla="*/ 1069622 h 2151944"/>
              <a:gd name="connsiteX125" fmla="*/ 6524979 w 7432323"/>
              <a:gd name="connsiteY125" fmla="*/ 1171222 h 2151944"/>
              <a:gd name="connsiteX126" fmla="*/ 6711245 w 7432323"/>
              <a:gd name="connsiteY126" fmla="*/ 1255889 h 2151944"/>
              <a:gd name="connsiteX127" fmla="*/ 6838245 w 7432323"/>
              <a:gd name="connsiteY127" fmla="*/ 1179689 h 2151944"/>
              <a:gd name="connsiteX128" fmla="*/ 6939845 w 7432323"/>
              <a:gd name="connsiteY128" fmla="*/ 1357489 h 2151944"/>
              <a:gd name="connsiteX129" fmla="*/ 7185379 w 7432323"/>
              <a:gd name="connsiteY129" fmla="*/ 1315156 h 2151944"/>
              <a:gd name="connsiteX130" fmla="*/ 7261579 w 7432323"/>
              <a:gd name="connsiteY130" fmla="*/ 1205089 h 2151944"/>
              <a:gd name="connsiteX131" fmla="*/ 7159979 w 7432323"/>
              <a:gd name="connsiteY131" fmla="*/ 1171222 h 2151944"/>
              <a:gd name="connsiteX132" fmla="*/ 7032979 w 7432323"/>
              <a:gd name="connsiteY132" fmla="*/ 1247422 h 2151944"/>
              <a:gd name="connsiteX133" fmla="*/ 6863645 w 7432323"/>
              <a:gd name="connsiteY133" fmla="*/ 1052689 h 2151944"/>
              <a:gd name="connsiteX134" fmla="*/ 6762045 w 7432323"/>
              <a:gd name="connsiteY134" fmla="*/ 1069622 h 2151944"/>
              <a:gd name="connsiteX135" fmla="*/ 6702779 w 7432323"/>
              <a:gd name="connsiteY135" fmla="*/ 984956 h 2151944"/>
              <a:gd name="connsiteX136" fmla="*/ 6846712 w 7432323"/>
              <a:gd name="connsiteY136" fmla="*/ 874889 h 2151944"/>
              <a:gd name="connsiteX137" fmla="*/ 6880579 w 7432323"/>
              <a:gd name="connsiteY137" fmla="*/ 781756 h 2151944"/>
              <a:gd name="connsiteX138" fmla="*/ 7134579 w 7432323"/>
              <a:gd name="connsiteY138" fmla="*/ 807156 h 2151944"/>
              <a:gd name="connsiteX139" fmla="*/ 7413979 w 7432323"/>
              <a:gd name="connsiteY139" fmla="*/ 756356 h 2151944"/>
              <a:gd name="connsiteX140" fmla="*/ 7244645 w 7432323"/>
              <a:gd name="connsiteY140" fmla="*/ 587022 h 2151944"/>
              <a:gd name="connsiteX141" fmla="*/ 7058379 w 7432323"/>
              <a:gd name="connsiteY141" fmla="*/ 409222 h 2151944"/>
              <a:gd name="connsiteX142" fmla="*/ 6990645 w 7432323"/>
              <a:gd name="connsiteY142" fmla="*/ 409222 h 2151944"/>
              <a:gd name="connsiteX0" fmla="*/ 6990645 w 7414728"/>
              <a:gd name="connsiteY0" fmla="*/ 409222 h 2151944"/>
              <a:gd name="connsiteX1" fmla="*/ 6889045 w 7414728"/>
              <a:gd name="connsiteY1" fmla="*/ 417689 h 2151944"/>
              <a:gd name="connsiteX2" fmla="*/ 6702779 w 7414728"/>
              <a:gd name="connsiteY2" fmla="*/ 468489 h 2151944"/>
              <a:gd name="connsiteX3" fmla="*/ 6550379 w 7414728"/>
              <a:gd name="connsiteY3" fmla="*/ 544689 h 2151944"/>
              <a:gd name="connsiteX4" fmla="*/ 6381045 w 7414728"/>
              <a:gd name="connsiteY4" fmla="*/ 578556 h 2151944"/>
              <a:gd name="connsiteX5" fmla="*/ 6177845 w 7414728"/>
              <a:gd name="connsiteY5" fmla="*/ 544689 h 2151944"/>
              <a:gd name="connsiteX6" fmla="*/ 6059312 w 7414728"/>
              <a:gd name="connsiteY6" fmla="*/ 536222 h 2151944"/>
              <a:gd name="connsiteX7" fmla="*/ 5957712 w 7414728"/>
              <a:gd name="connsiteY7" fmla="*/ 519289 h 2151944"/>
              <a:gd name="connsiteX8" fmla="*/ 5940779 w 7414728"/>
              <a:gd name="connsiteY8" fmla="*/ 383822 h 2151944"/>
              <a:gd name="connsiteX9" fmla="*/ 5864579 w 7414728"/>
              <a:gd name="connsiteY9" fmla="*/ 290689 h 2151944"/>
              <a:gd name="connsiteX10" fmla="*/ 5788379 w 7414728"/>
              <a:gd name="connsiteY10" fmla="*/ 138289 h 2151944"/>
              <a:gd name="connsiteX11" fmla="*/ 5627512 w 7414728"/>
              <a:gd name="connsiteY11" fmla="*/ 11289 h 2151944"/>
              <a:gd name="connsiteX12" fmla="*/ 5635979 w 7414728"/>
              <a:gd name="connsiteY12" fmla="*/ 206022 h 2151944"/>
              <a:gd name="connsiteX13" fmla="*/ 5635979 w 7414728"/>
              <a:gd name="connsiteY13" fmla="*/ 333022 h 2151944"/>
              <a:gd name="connsiteX14" fmla="*/ 5627512 w 7414728"/>
              <a:gd name="connsiteY14" fmla="*/ 443089 h 2151944"/>
              <a:gd name="connsiteX15" fmla="*/ 5695245 w 7414728"/>
              <a:gd name="connsiteY15" fmla="*/ 553156 h 2151944"/>
              <a:gd name="connsiteX16" fmla="*/ 5644445 w 7414728"/>
              <a:gd name="connsiteY16" fmla="*/ 595489 h 2151944"/>
              <a:gd name="connsiteX17" fmla="*/ 5517445 w 7414728"/>
              <a:gd name="connsiteY17" fmla="*/ 612422 h 2151944"/>
              <a:gd name="connsiteX18" fmla="*/ 5305779 w 7414728"/>
              <a:gd name="connsiteY18" fmla="*/ 671689 h 2151944"/>
              <a:gd name="connsiteX19" fmla="*/ 5102579 w 7414728"/>
              <a:gd name="connsiteY19" fmla="*/ 722489 h 2151944"/>
              <a:gd name="connsiteX20" fmla="*/ 4890912 w 7414728"/>
              <a:gd name="connsiteY20" fmla="*/ 781756 h 2151944"/>
              <a:gd name="connsiteX21" fmla="*/ 4823179 w 7414728"/>
              <a:gd name="connsiteY21" fmla="*/ 705556 h 2151944"/>
              <a:gd name="connsiteX22" fmla="*/ 4814712 w 7414728"/>
              <a:gd name="connsiteY22" fmla="*/ 561622 h 2151944"/>
              <a:gd name="connsiteX23" fmla="*/ 4789312 w 7414728"/>
              <a:gd name="connsiteY23" fmla="*/ 400756 h 2151944"/>
              <a:gd name="connsiteX24" fmla="*/ 4797779 w 7414728"/>
              <a:gd name="connsiteY24" fmla="*/ 282222 h 2151944"/>
              <a:gd name="connsiteX25" fmla="*/ 4780845 w 7414728"/>
              <a:gd name="connsiteY25" fmla="*/ 222956 h 2151944"/>
              <a:gd name="connsiteX26" fmla="*/ 4611512 w 7414728"/>
              <a:gd name="connsiteY26" fmla="*/ 409222 h 2151944"/>
              <a:gd name="connsiteX27" fmla="*/ 4603045 w 7414728"/>
              <a:gd name="connsiteY27" fmla="*/ 544689 h 2151944"/>
              <a:gd name="connsiteX28" fmla="*/ 4594579 w 7414728"/>
              <a:gd name="connsiteY28" fmla="*/ 595489 h 2151944"/>
              <a:gd name="connsiteX29" fmla="*/ 4535312 w 7414728"/>
              <a:gd name="connsiteY29" fmla="*/ 697089 h 2151944"/>
              <a:gd name="connsiteX30" fmla="*/ 4543779 w 7414728"/>
              <a:gd name="connsiteY30" fmla="*/ 781756 h 2151944"/>
              <a:gd name="connsiteX31" fmla="*/ 4399845 w 7414728"/>
              <a:gd name="connsiteY31" fmla="*/ 807156 h 2151944"/>
              <a:gd name="connsiteX32" fmla="*/ 4238979 w 7414728"/>
              <a:gd name="connsiteY32" fmla="*/ 697089 h 2151944"/>
              <a:gd name="connsiteX33" fmla="*/ 4120445 w 7414728"/>
              <a:gd name="connsiteY33" fmla="*/ 722489 h 2151944"/>
              <a:gd name="connsiteX34" fmla="*/ 3900312 w 7414728"/>
              <a:gd name="connsiteY34" fmla="*/ 747889 h 2151944"/>
              <a:gd name="connsiteX35" fmla="*/ 3663245 w 7414728"/>
              <a:gd name="connsiteY35" fmla="*/ 612422 h 2151944"/>
              <a:gd name="connsiteX36" fmla="*/ 3536245 w 7414728"/>
              <a:gd name="connsiteY36" fmla="*/ 510822 h 2151944"/>
              <a:gd name="connsiteX37" fmla="*/ 3476979 w 7414728"/>
              <a:gd name="connsiteY37" fmla="*/ 324556 h 2151944"/>
              <a:gd name="connsiteX38" fmla="*/ 3349979 w 7414728"/>
              <a:gd name="connsiteY38" fmla="*/ 239889 h 2151944"/>
              <a:gd name="connsiteX39" fmla="*/ 3392312 w 7414728"/>
              <a:gd name="connsiteY39" fmla="*/ 392289 h 2151944"/>
              <a:gd name="connsiteX40" fmla="*/ 3341512 w 7414728"/>
              <a:gd name="connsiteY40" fmla="*/ 485422 h 2151944"/>
              <a:gd name="connsiteX41" fmla="*/ 3349979 w 7414728"/>
              <a:gd name="connsiteY41" fmla="*/ 510822 h 2151944"/>
              <a:gd name="connsiteX42" fmla="*/ 3409245 w 7414728"/>
              <a:gd name="connsiteY42" fmla="*/ 620889 h 2151944"/>
              <a:gd name="connsiteX43" fmla="*/ 3476979 w 7414728"/>
              <a:gd name="connsiteY43" fmla="*/ 646289 h 2151944"/>
              <a:gd name="connsiteX44" fmla="*/ 3451579 w 7414728"/>
              <a:gd name="connsiteY44" fmla="*/ 739422 h 2151944"/>
              <a:gd name="connsiteX45" fmla="*/ 3409245 w 7414728"/>
              <a:gd name="connsiteY45" fmla="*/ 773289 h 2151944"/>
              <a:gd name="connsiteX46" fmla="*/ 3273779 w 7414728"/>
              <a:gd name="connsiteY46" fmla="*/ 773289 h 2151944"/>
              <a:gd name="connsiteX47" fmla="*/ 3129845 w 7414728"/>
              <a:gd name="connsiteY47" fmla="*/ 832556 h 2151944"/>
              <a:gd name="connsiteX48" fmla="*/ 2926645 w 7414728"/>
              <a:gd name="connsiteY48" fmla="*/ 739422 h 2151944"/>
              <a:gd name="connsiteX49" fmla="*/ 2757312 w 7414728"/>
              <a:gd name="connsiteY49" fmla="*/ 832556 h 2151944"/>
              <a:gd name="connsiteX50" fmla="*/ 2571045 w 7414728"/>
              <a:gd name="connsiteY50" fmla="*/ 790222 h 2151944"/>
              <a:gd name="connsiteX51" fmla="*/ 2520245 w 7414728"/>
              <a:gd name="connsiteY51" fmla="*/ 756356 h 2151944"/>
              <a:gd name="connsiteX52" fmla="*/ 2367845 w 7414728"/>
              <a:gd name="connsiteY52" fmla="*/ 722489 h 2151944"/>
              <a:gd name="connsiteX53" fmla="*/ 2376312 w 7414728"/>
              <a:gd name="connsiteY53" fmla="*/ 671689 h 2151944"/>
              <a:gd name="connsiteX54" fmla="*/ 2240845 w 7414728"/>
              <a:gd name="connsiteY54" fmla="*/ 553156 h 2151944"/>
              <a:gd name="connsiteX55" fmla="*/ 2266245 w 7414728"/>
              <a:gd name="connsiteY55" fmla="*/ 502356 h 2151944"/>
              <a:gd name="connsiteX56" fmla="*/ 2249312 w 7414728"/>
              <a:gd name="connsiteY56" fmla="*/ 392289 h 2151944"/>
              <a:gd name="connsiteX57" fmla="*/ 2223912 w 7414728"/>
              <a:gd name="connsiteY57" fmla="*/ 358422 h 2151944"/>
              <a:gd name="connsiteX58" fmla="*/ 2071512 w 7414728"/>
              <a:gd name="connsiteY58" fmla="*/ 426156 h 2151944"/>
              <a:gd name="connsiteX59" fmla="*/ 2029179 w 7414728"/>
              <a:gd name="connsiteY59" fmla="*/ 544689 h 2151944"/>
              <a:gd name="connsiteX60" fmla="*/ 2105379 w 7414728"/>
              <a:gd name="connsiteY60" fmla="*/ 646289 h 2151944"/>
              <a:gd name="connsiteX61" fmla="*/ 2096912 w 7414728"/>
              <a:gd name="connsiteY61" fmla="*/ 722489 h 2151944"/>
              <a:gd name="connsiteX62" fmla="*/ 2063045 w 7414728"/>
              <a:gd name="connsiteY62" fmla="*/ 781756 h 2151944"/>
              <a:gd name="connsiteX63" fmla="*/ 2096912 w 7414728"/>
              <a:gd name="connsiteY63" fmla="*/ 824089 h 2151944"/>
              <a:gd name="connsiteX64" fmla="*/ 1910645 w 7414728"/>
              <a:gd name="connsiteY64" fmla="*/ 925689 h 2151944"/>
              <a:gd name="connsiteX65" fmla="*/ 1665112 w 7414728"/>
              <a:gd name="connsiteY65" fmla="*/ 832556 h 2151944"/>
              <a:gd name="connsiteX66" fmla="*/ 1461912 w 7414728"/>
              <a:gd name="connsiteY66" fmla="*/ 891822 h 2151944"/>
              <a:gd name="connsiteX67" fmla="*/ 1368779 w 7414728"/>
              <a:gd name="connsiteY67" fmla="*/ 832556 h 2151944"/>
              <a:gd name="connsiteX68" fmla="*/ 1182512 w 7414728"/>
              <a:gd name="connsiteY68" fmla="*/ 747889 h 2151944"/>
              <a:gd name="connsiteX69" fmla="*/ 860779 w 7414728"/>
              <a:gd name="connsiteY69" fmla="*/ 739422 h 2151944"/>
              <a:gd name="connsiteX70" fmla="*/ 657579 w 7414728"/>
              <a:gd name="connsiteY70" fmla="*/ 773289 h 2151944"/>
              <a:gd name="connsiteX71" fmla="*/ 462845 w 7414728"/>
              <a:gd name="connsiteY71" fmla="*/ 824089 h 2151944"/>
              <a:gd name="connsiteX72" fmla="*/ 115712 w 7414728"/>
              <a:gd name="connsiteY72" fmla="*/ 925689 h 2151944"/>
              <a:gd name="connsiteX73" fmla="*/ 14112 w 7414728"/>
              <a:gd name="connsiteY73" fmla="*/ 942622 h 2151944"/>
              <a:gd name="connsiteX74" fmla="*/ 251179 w 7414728"/>
              <a:gd name="connsiteY74" fmla="*/ 2060222 h 2151944"/>
              <a:gd name="connsiteX75" fmla="*/ 589845 w 7414728"/>
              <a:gd name="connsiteY75" fmla="*/ 1492956 h 2151944"/>
              <a:gd name="connsiteX76" fmla="*/ 911579 w 7414728"/>
              <a:gd name="connsiteY76" fmla="*/ 1247422 h 2151944"/>
              <a:gd name="connsiteX77" fmla="*/ 1072445 w 7414728"/>
              <a:gd name="connsiteY77" fmla="*/ 1332089 h 2151944"/>
              <a:gd name="connsiteX78" fmla="*/ 1284112 w 7414728"/>
              <a:gd name="connsiteY78" fmla="*/ 1526822 h 2151944"/>
              <a:gd name="connsiteX79" fmla="*/ 1436512 w 7414728"/>
              <a:gd name="connsiteY79" fmla="*/ 1535289 h 2151944"/>
              <a:gd name="connsiteX80" fmla="*/ 1495779 w 7414728"/>
              <a:gd name="connsiteY80" fmla="*/ 1577622 h 2151944"/>
              <a:gd name="connsiteX81" fmla="*/ 1588912 w 7414728"/>
              <a:gd name="connsiteY81" fmla="*/ 1679222 h 2151944"/>
              <a:gd name="connsiteX82" fmla="*/ 1859845 w 7414728"/>
              <a:gd name="connsiteY82" fmla="*/ 1696156 h 2151944"/>
              <a:gd name="connsiteX83" fmla="*/ 1910645 w 7414728"/>
              <a:gd name="connsiteY83" fmla="*/ 1890889 h 2151944"/>
              <a:gd name="connsiteX84" fmla="*/ 2418645 w 7414728"/>
              <a:gd name="connsiteY84" fmla="*/ 1873956 h 2151944"/>
              <a:gd name="connsiteX85" fmla="*/ 2054579 w 7414728"/>
              <a:gd name="connsiteY85" fmla="*/ 1730022 h 2151944"/>
              <a:gd name="connsiteX86" fmla="*/ 2003779 w 7414728"/>
              <a:gd name="connsiteY86" fmla="*/ 1560689 h 2151944"/>
              <a:gd name="connsiteX87" fmla="*/ 1656645 w 7414728"/>
              <a:gd name="connsiteY87" fmla="*/ 1501422 h 2151944"/>
              <a:gd name="connsiteX88" fmla="*/ 1682045 w 7414728"/>
              <a:gd name="connsiteY88" fmla="*/ 1391356 h 2151944"/>
              <a:gd name="connsiteX89" fmla="*/ 2012245 w 7414728"/>
              <a:gd name="connsiteY89" fmla="*/ 1467556 h 2151944"/>
              <a:gd name="connsiteX90" fmla="*/ 2147712 w 7414728"/>
              <a:gd name="connsiteY90" fmla="*/ 1357489 h 2151944"/>
              <a:gd name="connsiteX91" fmla="*/ 2393245 w 7414728"/>
              <a:gd name="connsiteY91" fmla="*/ 1365956 h 2151944"/>
              <a:gd name="connsiteX92" fmla="*/ 2833512 w 7414728"/>
              <a:gd name="connsiteY92" fmla="*/ 1526822 h 2151944"/>
              <a:gd name="connsiteX93" fmla="*/ 3019779 w 7414728"/>
              <a:gd name="connsiteY93" fmla="*/ 1526822 h 2151944"/>
              <a:gd name="connsiteX94" fmla="*/ 3180645 w 7414728"/>
              <a:gd name="connsiteY94" fmla="*/ 1492956 h 2151944"/>
              <a:gd name="connsiteX95" fmla="*/ 3197579 w 7414728"/>
              <a:gd name="connsiteY95" fmla="*/ 1594556 h 2151944"/>
              <a:gd name="connsiteX96" fmla="*/ 3349979 w 7414728"/>
              <a:gd name="connsiteY96" fmla="*/ 1645356 h 2151944"/>
              <a:gd name="connsiteX97" fmla="*/ 3400779 w 7414728"/>
              <a:gd name="connsiteY97" fmla="*/ 1746956 h 2151944"/>
              <a:gd name="connsiteX98" fmla="*/ 3519312 w 7414728"/>
              <a:gd name="connsiteY98" fmla="*/ 1840089 h 2151944"/>
              <a:gd name="connsiteX99" fmla="*/ 3519312 w 7414728"/>
              <a:gd name="connsiteY99" fmla="*/ 1713089 h 2151944"/>
              <a:gd name="connsiteX100" fmla="*/ 3502379 w 7414728"/>
              <a:gd name="connsiteY100" fmla="*/ 1603022 h 2151944"/>
              <a:gd name="connsiteX101" fmla="*/ 3349979 w 7414728"/>
              <a:gd name="connsiteY101" fmla="*/ 1526822 h 2151944"/>
              <a:gd name="connsiteX102" fmla="*/ 3299179 w 7414728"/>
              <a:gd name="connsiteY102" fmla="*/ 1408289 h 2151944"/>
              <a:gd name="connsiteX103" fmla="*/ 3358445 w 7414728"/>
              <a:gd name="connsiteY103" fmla="*/ 1289756 h 2151944"/>
              <a:gd name="connsiteX104" fmla="*/ 3544712 w 7414728"/>
              <a:gd name="connsiteY104" fmla="*/ 1323622 h 2151944"/>
              <a:gd name="connsiteX105" fmla="*/ 3773312 w 7414728"/>
              <a:gd name="connsiteY105" fmla="*/ 1298222 h 2151944"/>
              <a:gd name="connsiteX106" fmla="*/ 4001912 w 7414728"/>
              <a:gd name="connsiteY106" fmla="*/ 1484489 h 2151944"/>
              <a:gd name="connsiteX107" fmla="*/ 4188179 w 7414728"/>
              <a:gd name="connsiteY107" fmla="*/ 1467556 h 2151944"/>
              <a:gd name="connsiteX108" fmla="*/ 4315179 w 7414728"/>
              <a:gd name="connsiteY108" fmla="*/ 1526822 h 2151944"/>
              <a:gd name="connsiteX109" fmla="*/ 4450645 w 7414728"/>
              <a:gd name="connsiteY109" fmla="*/ 1628422 h 2151944"/>
              <a:gd name="connsiteX110" fmla="*/ 4509912 w 7414728"/>
              <a:gd name="connsiteY110" fmla="*/ 1721556 h 2151944"/>
              <a:gd name="connsiteX111" fmla="*/ 4662312 w 7414728"/>
              <a:gd name="connsiteY111" fmla="*/ 1857022 h 2151944"/>
              <a:gd name="connsiteX112" fmla="*/ 4645379 w 7414728"/>
              <a:gd name="connsiteY112" fmla="*/ 1721556 h 2151944"/>
              <a:gd name="connsiteX113" fmla="*/ 4526845 w 7414728"/>
              <a:gd name="connsiteY113" fmla="*/ 1492956 h 2151944"/>
              <a:gd name="connsiteX114" fmla="*/ 4450645 w 7414728"/>
              <a:gd name="connsiteY114" fmla="*/ 1399822 h 2151944"/>
              <a:gd name="connsiteX115" fmla="*/ 4789312 w 7414728"/>
              <a:gd name="connsiteY115" fmla="*/ 1323622 h 2151944"/>
              <a:gd name="connsiteX116" fmla="*/ 5153379 w 7414728"/>
              <a:gd name="connsiteY116" fmla="*/ 1416756 h 2151944"/>
              <a:gd name="connsiteX117" fmla="*/ 5602112 w 7414728"/>
              <a:gd name="connsiteY117" fmla="*/ 1179689 h 2151944"/>
              <a:gd name="connsiteX118" fmla="*/ 5898445 w 7414728"/>
              <a:gd name="connsiteY118" fmla="*/ 1289756 h 2151944"/>
              <a:gd name="connsiteX119" fmla="*/ 6025445 w 7414728"/>
              <a:gd name="connsiteY119" fmla="*/ 1306689 h 2151944"/>
              <a:gd name="connsiteX120" fmla="*/ 6110112 w 7414728"/>
              <a:gd name="connsiteY120" fmla="*/ 1374422 h 2151944"/>
              <a:gd name="connsiteX121" fmla="*/ 6262512 w 7414728"/>
              <a:gd name="connsiteY121" fmla="*/ 1552222 h 2151944"/>
              <a:gd name="connsiteX122" fmla="*/ 6160912 w 7414728"/>
              <a:gd name="connsiteY122" fmla="*/ 1213556 h 2151944"/>
              <a:gd name="connsiteX123" fmla="*/ 6143978 w 7414728"/>
              <a:gd name="connsiteY123" fmla="*/ 1120422 h 2151944"/>
              <a:gd name="connsiteX124" fmla="*/ 6397979 w 7414728"/>
              <a:gd name="connsiteY124" fmla="*/ 1069622 h 2151944"/>
              <a:gd name="connsiteX125" fmla="*/ 6524979 w 7414728"/>
              <a:gd name="connsiteY125" fmla="*/ 1171222 h 2151944"/>
              <a:gd name="connsiteX126" fmla="*/ 6711245 w 7414728"/>
              <a:gd name="connsiteY126" fmla="*/ 1255889 h 2151944"/>
              <a:gd name="connsiteX127" fmla="*/ 6838245 w 7414728"/>
              <a:gd name="connsiteY127" fmla="*/ 1179689 h 2151944"/>
              <a:gd name="connsiteX128" fmla="*/ 6939845 w 7414728"/>
              <a:gd name="connsiteY128" fmla="*/ 1357489 h 2151944"/>
              <a:gd name="connsiteX129" fmla="*/ 7185379 w 7414728"/>
              <a:gd name="connsiteY129" fmla="*/ 1315156 h 2151944"/>
              <a:gd name="connsiteX130" fmla="*/ 7261579 w 7414728"/>
              <a:gd name="connsiteY130" fmla="*/ 1205089 h 2151944"/>
              <a:gd name="connsiteX131" fmla="*/ 7159979 w 7414728"/>
              <a:gd name="connsiteY131" fmla="*/ 1171222 h 2151944"/>
              <a:gd name="connsiteX132" fmla="*/ 7032979 w 7414728"/>
              <a:gd name="connsiteY132" fmla="*/ 1247422 h 2151944"/>
              <a:gd name="connsiteX133" fmla="*/ 6863645 w 7414728"/>
              <a:gd name="connsiteY133" fmla="*/ 1052689 h 2151944"/>
              <a:gd name="connsiteX134" fmla="*/ 6762045 w 7414728"/>
              <a:gd name="connsiteY134" fmla="*/ 1069622 h 2151944"/>
              <a:gd name="connsiteX135" fmla="*/ 6702779 w 7414728"/>
              <a:gd name="connsiteY135" fmla="*/ 984956 h 2151944"/>
              <a:gd name="connsiteX136" fmla="*/ 6846712 w 7414728"/>
              <a:gd name="connsiteY136" fmla="*/ 874889 h 2151944"/>
              <a:gd name="connsiteX137" fmla="*/ 6880579 w 7414728"/>
              <a:gd name="connsiteY137" fmla="*/ 781756 h 2151944"/>
              <a:gd name="connsiteX138" fmla="*/ 7134579 w 7414728"/>
              <a:gd name="connsiteY138" fmla="*/ 807156 h 2151944"/>
              <a:gd name="connsiteX139" fmla="*/ 7413979 w 7414728"/>
              <a:gd name="connsiteY139" fmla="*/ 756356 h 2151944"/>
              <a:gd name="connsiteX140" fmla="*/ 7130083 w 7414728"/>
              <a:gd name="connsiteY140" fmla="*/ 794922 h 2151944"/>
              <a:gd name="connsiteX141" fmla="*/ 7058379 w 7414728"/>
              <a:gd name="connsiteY141" fmla="*/ 409222 h 2151944"/>
              <a:gd name="connsiteX142" fmla="*/ 6990645 w 7414728"/>
              <a:gd name="connsiteY142" fmla="*/ 409222 h 2151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414728" h="2151944">
                <a:moveTo>
                  <a:pt x="6990645" y="409222"/>
                </a:moveTo>
                <a:cubicBezTo>
                  <a:pt x="6962423" y="410633"/>
                  <a:pt x="6937023" y="407811"/>
                  <a:pt x="6889045" y="417689"/>
                </a:cubicBezTo>
                <a:cubicBezTo>
                  <a:pt x="6841067" y="427567"/>
                  <a:pt x="6759223" y="447322"/>
                  <a:pt x="6702779" y="468489"/>
                </a:cubicBezTo>
                <a:cubicBezTo>
                  <a:pt x="6646335" y="489656"/>
                  <a:pt x="6604001" y="526345"/>
                  <a:pt x="6550379" y="544689"/>
                </a:cubicBezTo>
                <a:cubicBezTo>
                  <a:pt x="6496757" y="563033"/>
                  <a:pt x="6443134" y="578556"/>
                  <a:pt x="6381045" y="578556"/>
                </a:cubicBezTo>
                <a:cubicBezTo>
                  <a:pt x="6318956" y="578556"/>
                  <a:pt x="6231467" y="551745"/>
                  <a:pt x="6177845" y="544689"/>
                </a:cubicBezTo>
                <a:cubicBezTo>
                  <a:pt x="6124223" y="537633"/>
                  <a:pt x="6096001" y="540455"/>
                  <a:pt x="6059312" y="536222"/>
                </a:cubicBezTo>
                <a:cubicBezTo>
                  <a:pt x="6022623" y="531989"/>
                  <a:pt x="5977468" y="544689"/>
                  <a:pt x="5957712" y="519289"/>
                </a:cubicBezTo>
                <a:cubicBezTo>
                  <a:pt x="5937957" y="493889"/>
                  <a:pt x="5956301" y="421922"/>
                  <a:pt x="5940779" y="383822"/>
                </a:cubicBezTo>
                <a:cubicBezTo>
                  <a:pt x="5925257" y="345722"/>
                  <a:pt x="5889979" y="331611"/>
                  <a:pt x="5864579" y="290689"/>
                </a:cubicBezTo>
                <a:cubicBezTo>
                  <a:pt x="5839179" y="249767"/>
                  <a:pt x="5827890" y="184856"/>
                  <a:pt x="5788379" y="138289"/>
                </a:cubicBezTo>
                <a:cubicBezTo>
                  <a:pt x="5748868" y="91722"/>
                  <a:pt x="5652912" y="0"/>
                  <a:pt x="5627512" y="11289"/>
                </a:cubicBezTo>
                <a:cubicBezTo>
                  <a:pt x="5602112" y="22578"/>
                  <a:pt x="5634568" y="152400"/>
                  <a:pt x="5635979" y="206022"/>
                </a:cubicBezTo>
                <a:cubicBezTo>
                  <a:pt x="5637390" y="259644"/>
                  <a:pt x="5637390" y="293511"/>
                  <a:pt x="5635979" y="333022"/>
                </a:cubicBezTo>
                <a:cubicBezTo>
                  <a:pt x="5634568" y="372533"/>
                  <a:pt x="5617634" y="406400"/>
                  <a:pt x="5627512" y="443089"/>
                </a:cubicBezTo>
                <a:cubicBezTo>
                  <a:pt x="5637390" y="479778"/>
                  <a:pt x="5692423" y="527756"/>
                  <a:pt x="5695245" y="553156"/>
                </a:cubicBezTo>
                <a:cubicBezTo>
                  <a:pt x="5698067" y="578556"/>
                  <a:pt x="5674078" y="585611"/>
                  <a:pt x="5644445" y="595489"/>
                </a:cubicBezTo>
                <a:cubicBezTo>
                  <a:pt x="5614812" y="605367"/>
                  <a:pt x="5573889" y="599722"/>
                  <a:pt x="5517445" y="612422"/>
                </a:cubicBezTo>
                <a:cubicBezTo>
                  <a:pt x="5461001" y="625122"/>
                  <a:pt x="5374923" y="653345"/>
                  <a:pt x="5305779" y="671689"/>
                </a:cubicBezTo>
                <a:cubicBezTo>
                  <a:pt x="5236635" y="690033"/>
                  <a:pt x="5171723" y="704145"/>
                  <a:pt x="5102579" y="722489"/>
                </a:cubicBezTo>
                <a:cubicBezTo>
                  <a:pt x="5033435" y="740833"/>
                  <a:pt x="4937479" y="784578"/>
                  <a:pt x="4890912" y="781756"/>
                </a:cubicBezTo>
                <a:cubicBezTo>
                  <a:pt x="4844345" y="778934"/>
                  <a:pt x="4835879" y="742245"/>
                  <a:pt x="4823179" y="705556"/>
                </a:cubicBezTo>
                <a:cubicBezTo>
                  <a:pt x="4810479" y="668867"/>
                  <a:pt x="4820356" y="612422"/>
                  <a:pt x="4814712" y="561622"/>
                </a:cubicBezTo>
                <a:cubicBezTo>
                  <a:pt x="4809068" y="510822"/>
                  <a:pt x="4792134" y="447323"/>
                  <a:pt x="4789312" y="400756"/>
                </a:cubicBezTo>
                <a:cubicBezTo>
                  <a:pt x="4786490" y="354189"/>
                  <a:pt x="4799190" y="311855"/>
                  <a:pt x="4797779" y="282222"/>
                </a:cubicBezTo>
                <a:cubicBezTo>
                  <a:pt x="4796368" y="252589"/>
                  <a:pt x="4811890" y="201789"/>
                  <a:pt x="4780845" y="222956"/>
                </a:cubicBezTo>
                <a:cubicBezTo>
                  <a:pt x="4749801" y="244123"/>
                  <a:pt x="4641145" y="355600"/>
                  <a:pt x="4611512" y="409222"/>
                </a:cubicBezTo>
                <a:cubicBezTo>
                  <a:pt x="4581879" y="462844"/>
                  <a:pt x="4605867" y="513645"/>
                  <a:pt x="4603045" y="544689"/>
                </a:cubicBezTo>
                <a:cubicBezTo>
                  <a:pt x="4600223" y="575733"/>
                  <a:pt x="4605868" y="570089"/>
                  <a:pt x="4594579" y="595489"/>
                </a:cubicBezTo>
                <a:cubicBezTo>
                  <a:pt x="4583290" y="620889"/>
                  <a:pt x="4543779" y="666045"/>
                  <a:pt x="4535312" y="697089"/>
                </a:cubicBezTo>
                <a:cubicBezTo>
                  <a:pt x="4526845" y="728133"/>
                  <a:pt x="4566357" y="763412"/>
                  <a:pt x="4543779" y="781756"/>
                </a:cubicBezTo>
                <a:cubicBezTo>
                  <a:pt x="4521201" y="800101"/>
                  <a:pt x="4450645" y="821267"/>
                  <a:pt x="4399845" y="807156"/>
                </a:cubicBezTo>
                <a:cubicBezTo>
                  <a:pt x="4349045" y="793045"/>
                  <a:pt x="4285546" y="711200"/>
                  <a:pt x="4238979" y="697089"/>
                </a:cubicBezTo>
                <a:cubicBezTo>
                  <a:pt x="4192412" y="682978"/>
                  <a:pt x="4176889" y="714022"/>
                  <a:pt x="4120445" y="722489"/>
                </a:cubicBezTo>
                <a:cubicBezTo>
                  <a:pt x="4064001" y="730956"/>
                  <a:pt x="3976512" y="766233"/>
                  <a:pt x="3900312" y="747889"/>
                </a:cubicBezTo>
                <a:cubicBezTo>
                  <a:pt x="3824112" y="729545"/>
                  <a:pt x="3723923" y="651933"/>
                  <a:pt x="3663245" y="612422"/>
                </a:cubicBezTo>
                <a:cubicBezTo>
                  <a:pt x="3602567" y="572911"/>
                  <a:pt x="3567289" y="558800"/>
                  <a:pt x="3536245" y="510822"/>
                </a:cubicBezTo>
                <a:cubicBezTo>
                  <a:pt x="3505201" y="462844"/>
                  <a:pt x="3508023" y="369711"/>
                  <a:pt x="3476979" y="324556"/>
                </a:cubicBezTo>
                <a:cubicBezTo>
                  <a:pt x="3445935" y="279401"/>
                  <a:pt x="3364090" y="228600"/>
                  <a:pt x="3349979" y="239889"/>
                </a:cubicBezTo>
                <a:cubicBezTo>
                  <a:pt x="3335868" y="251178"/>
                  <a:pt x="3393723" y="351367"/>
                  <a:pt x="3392312" y="392289"/>
                </a:cubicBezTo>
                <a:cubicBezTo>
                  <a:pt x="3390901" y="433211"/>
                  <a:pt x="3348568" y="465667"/>
                  <a:pt x="3341512" y="485422"/>
                </a:cubicBezTo>
                <a:cubicBezTo>
                  <a:pt x="3334457" y="505178"/>
                  <a:pt x="3338690" y="488244"/>
                  <a:pt x="3349979" y="510822"/>
                </a:cubicBezTo>
                <a:cubicBezTo>
                  <a:pt x="3361268" y="533400"/>
                  <a:pt x="3388078" y="598311"/>
                  <a:pt x="3409245" y="620889"/>
                </a:cubicBezTo>
                <a:cubicBezTo>
                  <a:pt x="3430412" y="643467"/>
                  <a:pt x="3469923" y="626534"/>
                  <a:pt x="3476979" y="646289"/>
                </a:cubicBezTo>
                <a:cubicBezTo>
                  <a:pt x="3484035" y="666044"/>
                  <a:pt x="3462868" y="718255"/>
                  <a:pt x="3451579" y="739422"/>
                </a:cubicBezTo>
                <a:cubicBezTo>
                  <a:pt x="3440290" y="760589"/>
                  <a:pt x="3438878" y="767645"/>
                  <a:pt x="3409245" y="773289"/>
                </a:cubicBezTo>
                <a:cubicBezTo>
                  <a:pt x="3379612" y="778933"/>
                  <a:pt x="3320346" y="763411"/>
                  <a:pt x="3273779" y="773289"/>
                </a:cubicBezTo>
                <a:cubicBezTo>
                  <a:pt x="3227212" y="783167"/>
                  <a:pt x="3187701" y="838201"/>
                  <a:pt x="3129845" y="832556"/>
                </a:cubicBezTo>
                <a:cubicBezTo>
                  <a:pt x="3071989" y="826912"/>
                  <a:pt x="2988734" y="739422"/>
                  <a:pt x="2926645" y="739422"/>
                </a:cubicBezTo>
                <a:cubicBezTo>
                  <a:pt x="2864556" y="739422"/>
                  <a:pt x="2816579" y="824089"/>
                  <a:pt x="2757312" y="832556"/>
                </a:cubicBezTo>
                <a:cubicBezTo>
                  <a:pt x="2698045" y="841023"/>
                  <a:pt x="2610556" y="802922"/>
                  <a:pt x="2571045" y="790222"/>
                </a:cubicBezTo>
                <a:cubicBezTo>
                  <a:pt x="2531534" y="777522"/>
                  <a:pt x="2554112" y="767645"/>
                  <a:pt x="2520245" y="756356"/>
                </a:cubicBezTo>
                <a:cubicBezTo>
                  <a:pt x="2486378" y="745067"/>
                  <a:pt x="2391834" y="736600"/>
                  <a:pt x="2367845" y="722489"/>
                </a:cubicBezTo>
                <a:cubicBezTo>
                  <a:pt x="2343856" y="708378"/>
                  <a:pt x="2397479" y="699911"/>
                  <a:pt x="2376312" y="671689"/>
                </a:cubicBezTo>
                <a:cubicBezTo>
                  <a:pt x="2355145" y="643467"/>
                  <a:pt x="2259189" y="581378"/>
                  <a:pt x="2240845" y="553156"/>
                </a:cubicBezTo>
                <a:cubicBezTo>
                  <a:pt x="2222501" y="524934"/>
                  <a:pt x="2264834" y="529167"/>
                  <a:pt x="2266245" y="502356"/>
                </a:cubicBezTo>
                <a:cubicBezTo>
                  <a:pt x="2267656" y="475545"/>
                  <a:pt x="2256367" y="416278"/>
                  <a:pt x="2249312" y="392289"/>
                </a:cubicBezTo>
                <a:cubicBezTo>
                  <a:pt x="2242257" y="368300"/>
                  <a:pt x="2253545" y="352778"/>
                  <a:pt x="2223912" y="358422"/>
                </a:cubicBezTo>
                <a:cubicBezTo>
                  <a:pt x="2194279" y="364066"/>
                  <a:pt x="2103968" y="395112"/>
                  <a:pt x="2071512" y="426156"/>
                </a:cubicBezTo>
                <a:cubicBezTo>
                  <a:pt x="2039057" y="457201"/>
                  <a:pt x="2023535" y="508000"/>
                  <a:pt x="2029179" y="544689"/>
                </a:cubicBezTo>
                <a:cubicBezTo>
                  <a:pt x="2034823" y="581378"/>
                  <a:pt x="2094090" y="616656"/>
                  <a:pt x="2105379" y="646289"/>
                </a:cubicBezTo>
                <a:cubicBezTo>
                  <a:pt x="2116668" y="675922"/>
                  <a:pt x="2103968" y="699911"/>
                  <a:pt x="2096912" y="722489"/>
                </a:cubicBezTo>
                <a:cubicBezTo>
                  <a:pt x="2089856" y="745067"/>
                  <a:pt x="2063045" y="764823"/>
                  <a:pt x="2063045" y="781756"/>
                </a:cubicBezTo>
                <a:cubicBezTo>
                  <a:pt x="2063045" y="798689"/>
                  <a:pt x="2122312" y="800100"/>
                  <a:pt x="2096912" y="824089"/>
                </a:cubicBezTo>
                <a:cubicBezTo>
                  <a:pt x="2071512" y="848078"/>
                  <a:pt x="1982612" y="924278"/>
                  <a:pt x="1910645" y="925689"/>
                </a:cubicBezTo>
                <a:cubicBezTo>
                  <a:pt x="1838678" y="927100"/>
                  <a:pt x="1739901" y="838201"/>
                  <a:pt x="1665112" y="832556"/>
                </a:cubicBezTo>
                <a:cubicBezTo>
                  <a:pt x="1590323" y="826912"/>
                  <a:pt x="1511301" y="891822"/>
                  <a:pt x="1461912" y="891822"/>
                </a:cubicBezTo>
                <a:cubicBezTo>
                  <a:pt x="1412523" y="891822"/>
                  <a:pt x="1415346" y="856545"/>
                  <a:pt x="1368779" y="832556"/>
                </a:cubicBezTo>
                <a:cubicBezTo>
                  <a:pt x="1322212" y="808567"/>
                  <a:pt x="1267179" y="763411"/>
                  <a:pt x="1182512" y="747889"/>
                </a:cubicBezTo>
                <a:cubicBezTo>
                  <a:pt x="1097845" y="732367"/>
                  <a:pt x="948268" y="735189"/>
                  <a:pt x="860779" y="739422"/>
                </a:cubicBezTo>
                <a:cubicBezTo>
                  <a:pt x="773290" y="743655"/>
                  <a:pt x="723901" y="759178"/>
                  <a:pt x="657579" y="773289"/>
                </a:cubicBezTo>
                <a:cubicBezTo>
                  <a:pt x="591257" y="787400"/>
                  <a:pt x="553156" y="798689"/>
                  <a:pt x="462845" y="824089"/>
                </a:cubicBezTo>
                <a:cubicBezTo>
                  <a:pt x="372534" y="849489"/>
                  <a:pt x="190501" y="905934"/>
                  <a:pt x="115712" y="925689"/>
                </a:cubicBezTo>
                <a:cubicBezTo>
                  <a:pt x="40923" y="945444"/>
                  <a:pt x="0" y="939800"/>
                  <a:pt x="14112" y="942622"/>
                </a:cubicBezTo>
                <a:cubicBezTo>
                  <a:pt x="36690" y="1131711"/>
                  <a:pt x="155223" y="1968500"/>
                  <a:pt x="251179" y="2060222"/>
                </a:cubicBezTo>
                <a:cubicBezTo>
                  <a:pt x="347135" y="2151944"/>
                  <a:pt x="479778" y="1628423"/>
                  <a:pt x="589845" y="1492956"/>
                </a:cubicBezTo>
                <a:cubicBezTo>
                  <a:pt x="699912" y="1357489"/>
                  <a:pt x="831146" y="1274233"/>
                  <a:pt x="911579" y="1247422"/>
                </a:cubicBezTo>
                <a:cubicBezTo>
                  <a:pt x="992012" y="1220611"/>
                  <a:pt x="1010356" y="1285522"/>
                  <a:pt x="1072445" y="1332089"/>
                </a:cubicBezTo>
                <a:cubicBezTo>
                  <a:pt x="1134534" y="1378656"/>
                  <a:pt x="1223434" y="1492955"/>
                  <a:pt x="1284112" y="1526822"/>
                </a:cubicBezTo>
                <a:cubicBezTo>
                  <a:pt x="1344790" y="1560689"/>
                  <a:pt x="1401234" y="1526822"/>
                  <a:pt x="1436512" y="1535289"/>
                </a:cubicBezTo>
                <a:cubicBezTo>
                  <a:pt x="1471790" y="1543756"/>
                  <a:pt x="1470379" y="1553633"/>
                  <a:pt x="1495779" y="1577622"/>
                </a:cubicBezTo>
                <a:cubicBezTo>
                  <a:pt x="1521179" y="1601611"/>
                  <a:pt x="1528234" y="1659466"/>
                  <a:pt x="1588912" y="1679222"/>
                </a:cubicBezTo>
                <a:cubicBezTo>
                  <a:pt x="1649590" y="1698978"/>
                  <a:pt x="1806223" y="1660878"/>
                  <a:pt x="1859845" y="1696156"/>
                </a:cubicBezTo>
                <a:cubicBezTo>
                  <a:pt x="1913467" y="1731434"/>
                  <a:pt x="1817512" y="1861256"/>
                  <a:pt x="1910645" y="1890889"/>
                </a:cubicBezTo>
                <a:cubicBezTo>
                  <a:pt x="2003778" y="1920522"/>
                  <a:pt x="2394656" y="1900767"/>
                  <a:pt x="2418645" y="1873956"/>
                </a:cubicBezTo>
                <a:cubicBezTo>
                  <a:pt x="2442634" y="1847145"/>
                  <a:pt x="2123723" y="1782233"/>
                  <a:pt x="2054579" y="1730022"/>
                </a:cubicBezTo>
                <a:cubicBezTo>
                  <a:pt x="1985435" y="1677811"/>
                  <a:pt x="2070101" y="1598789"/>
                  <a:pt x="2003779" y="1560689"/>
                </a:cubicBezTo>
                <a:cubicBezTo>
                  <a:pt x="1937457" y="1522589"/>
                  <a:pt x="1710267" y="1529644"/>
                  <a:pt x="1656645" y="1501422"/>
                </a:cubicBezTo>
                <a:cubicBezTo>
                  <a:pt x="1603023" y="1473200"/>
                  <a:pt x="1622778" y="1397000"/>
                  <a:pt x="1682045" y="1391356"/>
                </a:cubicBezTo>
                <a:cubicBezTo>
                  <a:pt x="1741312" y="1385712"/>
                  <a:pt x="1934634" y="1473201"/>
                  <a:pt x="2012245" y="1467556"/>
                </a:cubicBezTo>
                <a:cubicBezTo>
                  <a:pt x="2089856" y="1461912"/>
                  <a:pt x="2084212" y="1374422"/>
                  <a:pt x="2147712" y="1357489"/>
                </a:cubicBezTo>
                <a:cubicBezTo>
                  <a:pt x="2211212" y="1340556"/>
                  <a:pt x="2278945" y="1337734"/>
                  <a:pt x="2393245" y="1365956"/>
                </a:cubicBezTo>
                <a:cubicBezTo>
                  <a:pt x="2507545" y="1394178"/>
                  <a:pt x="2729090" y="1500011"/>
                  <a:pt x="2833512" y="1526822"/>
                </a:cubicBezTo>
                <a:cubicBezTo>
                  <a:pt x="2937934" y="1553633"/>
                  <a:pt x="2961924" y="1532466"/>
                  <a:pt x="3019779" y="1526822"/>
                </a:cubicBezTo>
                <a:cubicBezTo>
                  <a:pt x="3077635" y="1521178"/>
                  <a:pt x="3151012" y="1481667"/>
                  <a:pt x="3180645" y="1492956"/>
                </a:cubicBezTo>
                <a:cubicBezTo>
                  <a:pt x="3210278" y="1504245"/>
                  <a:pt x="3169357" y="1569156"/>
                  <a:pt x="3197579" y="1594556"/>
                </a:cubicBezTo>
                <a:cubicBezTo>
                  <a:pt x="3225801" y="1619956"/>
                  <a:pt x="3316112" y="1619956"/>
                  <a:pt x="3349979" y="1645356"/>
                </a:cubicBezTo>
                <a:cubicBezTo>
                  <a:pt x="3383846" y="1670756"/>
                  <a:pt x="3372557" y="1714501"/>
                  <a:pt x="3400779" y="1746956"/>
                </a:cubicBezTo>
                <a:cubicBezTo>
                  <a:pt x="3429001" y="1779411"/>
                  <a:pt x="3499557" y="1845734"/>
                  <a:pt x="3519312" y="1840089"/>
                </a:cubicBezTo>
                <a:cubicBezTo>
                  <a:pt x="3539068" y="1834445"/>
                  <a:pt x="3522134" y="1752600"/>
                  <a:pt x="3519312" y="1713089"/>
                </a:cubicBezTo>
                <a:cubicBezTo>
                  <a:pt x="3516490" y="1673578"/>
                  <a:pt x="3530601" y="1634067"/>
                  <a:pt x="3502379" y="1603022"/>
                </a:cubicBezTo>
                <a:cubicBezTo>
                  <a:pt x="3474157" y="1571978"/>
                  <a:pt x="3383846" y="1559277"/>
                  <a:pt x="3349979" y="1526822"/>
                </a:cubicBezTo>
                <a:cubicBezTo>
                  <a:pt x="3316112" y="1494367"/>
                  <a:pt x="3297768" y="1447800"/>
                  <a:pt x="3299179" y="1408289"/>
                </a:cubicBezTo>
                <a:cubicBezTo>
                  <a:pt x="3300590" y="1368778"/>
                  <a:pt x="3317523" y="1303867"/>
                  <a:pt x="3358445" y="1289756"/>
                </a:cubicBezTo>
                <a:cubicBezTo>
                  <a:pt x="3399367" y="1275645"/>
                  <a:pt x="3475568" y="1322211"/>
                  <a:pt x="3544712" y="1323622"/>
                </a:cubicBezTo>
                <a:cubicBezTo>
                  <a:pt x="3613856" y="1325033"/>
                  <a:pt x="3697112" y="1271411"/>
                  <a:pt x="3773312" y="1298222"/>
                </a:cubicBezTo>
                <a:cubicBezTo>
                  <a:pt x="3849512" y="1325033"/>
                  <a:pt x="3932768" y="1456267"/>
                  <a:pt x="4001912" y="1484489"/>
                </a:cubicBezTo>
                <a:cubicBezTo>
                  <a:pt x="4071057" y="1512711"/>
                  <a:pt x="4135968" y="1460501"/>
                  <a:pt x="4188179" y="1467556"/>
                </a:cubicBezTo>
                <a:cubicBezTo>
                  <a:pt x="4240390" y="1474611"/>
                  <a:pt x="4271435" y="1500011"/>
                  <a:pt x="4315179" y="1526822"/>
                </a:cubicBezTo>
                <a:cubicBezTo>
                  <a:pt x="4358923" y="1553633"/>
                  <a:pt x="4418190" y="1595966"/>
                  <a:pt x="4450645" y="1628422"/>
                </a:cubicBezTo>
                <a:cubicBezTo>
                  <a:pt x="4483100" y="1660878"/>
                  <a:pt x="4474634" y="1683456"/>
                  <a:pt x="4509912" y="1721556"/>
                </a:cubicBezTo>
                <a:cubicBezTo>
                  <a:pt x="4545190" y="1759656"/>
                  <a:pt x="4639734" y="1857022"/>
                  <a:pt x="4662312" y="1857022"/>
                </a:cubicBezTo>
                <a:cubicBezTo>
                  <a:pt x="4684890" y="1857022"/>
                  <a:pt x="4667957" y="1782233"/>
                  <a:pt x="4645379" y="1721556"/>
                </a:cubicBezTo>
                <a:cubicBezTo>
                  <a:pt x="4622801" y="1660879"/>
                  <a:pt x="4559301" y="1546578"/>
                  <a:pt x="4526845" y="1492956"/>
                </a:cubicBezTo>
                <a:cubicBezTo>
                  <a:pt x="4494389" y="1439334"/>
                  <a:pt x="4406901" y="1428044"/>
                  <a:pt x="4450645" y="1399822"/>
                </a:cubicBezTo>
                <a:cubicBezTo>
                  <a:pt x="4494390" y="1371600"/>
                  <a:pt x="4672190" y="1320800"/>
                  <a:pt x="4789312" y="1323622"/>
                </a:cubicBezTo>
                <a:cubicBezTo>
                  <a:pt x="4906434" y="1326444"/>
                  <a:pt x="5017912" y="1440745"/>
                  <a:pt x="5153379" y="1416756"/>
                </a:cubicBezTo>
                <a:cubicBezTo>
                  <a:pt x="5288846" y="1392767"/>
                  <a:pt x="5477934" y="1200856"/>
                  <a:pt x="5602112" y="1179689"/>
                </a:cubicBezTo>
                <a:cubicBezTo>
                  <a:pt x="5726290" y="1158522"/>
                  <a:pt x="5827890" y="1268589"/>
                  <a:pt x="5898445" y="1289756"/>
                </a:cubicBezTo>
                <a:cubicBezTo>
                  <a:pt x="5969000" y="1310923"/>
                  <a:pt x="5990167" y="1292578"/>
                  <a:pt x="6025445" y="1306689"/>
                </a:cubicBezTo>
                <a:cubicBezTo>
                  <a:pt x="6060723" y="1320800"/>
                  <a:pt x="6070601" y="1333500"/>
                  <a:pt x="6110112" y="1374422"/>
                </a:cubicBezTo>
                <a:cubicBezTo>
                  <a:pt x="6149623" y="1415344"/>
                  <a:pt x="6254045" y="1579033"/>
                  <a:pt x="6262512" y="1552222"/>
                </a:cubicBezTo>
                <a:cubicBezTo>
                  <a:pt x="6270979" y="1525411"/>
                  <a:pt x="6180668" y="1285523"/>
                  <a:pt x="6160912" y="1213556"/>
                </a:cubicBezTo>
                <a:cubicBezTo>
                  <a:pt x="6141156" y="1141589"/>
                  <a:pt x="6231467" y="1254478"/>
                  <a:pt x="6143978" y="1120422"/>
                </a:cubicBezTo>
                <a:cubicBezTo>
                  <a:pt x="6056489" y="1003300"/>
                  <a:pt x="6138335" y="798688"/>
                  <a:pt x="6397979" y="1069622"/>
                </a:cubicBezTo>
                <a:cubicBezTo>
                  <a:pt x="6479823" y="1078089"/>
                  <a:pt x="6472768" y="1140178"/>
                  <a:pt x="6524979" y="1171222"/>
                </a:cubicBezTo>
                <a:cubicBezTo>
                  <a:pt x="6577190" y="1202267"/>
                  <a:pt x="6659034" y="1254478"/>
                  <a:pt x="6711245" y="1255889"/>
                </a:cubicBezTo>
                <a:cubicBezTo>
                  <a:pt x="6763456" y="1257300"/>
                  <a:pt x="6800145" y="1162756"/>
                  <a:pt x="6838245" y="1179689"/>
                </a:cubicBezTo>
                <a:cubicBezTo>
                  <a:pt x="6876345" y="1196622"/>
                  <a:pt x="6881989" y="1334911"/>
                  <a:pt x="6939845" y="1357489"/>
                </a:cubicBezTo>
                <a:cubicBezTo>
                  <a:pt x="6997701" y="1380067"/>
                  <a:pt x="7131757" y="1340556"/>
                  <a:pt x="7185379" y="1315156"/>
                </a:cubicBezTo>
                <a:cubicBezTo>
                  <a:pt x="7239001" y="1289756"/>
                  <a:pt x="7265812" y="1229078"/>
                  <a:pt x="7261579" y="1205089"/>
                </a:cubicBezTo>
                <a:cubicBezTo>
                  <a:pt x="7257346" y="1181100"/>
                  <a:pt x="7198079" y="1164167"/>
                  <a:pt x="7159979" y="1171222"/>
                </a:cubicBezTo>
                <a:cubicBezTo>
                  <a:pt x="7121879" y="1178277"/>
                  <a:pt x="7082368" y="1267178"/>
                  <a:pt x="7032979" y="1247422"/>
                </a:cubicBezTo>
                <a:cubicBezTo>
                  <a:pt x="6983590" y="1227667"/>
                  <a:pt x="6908801" y="1082322"/>
                  <a:pt x="6863645" y="1052689"/>
                </a:cubicBezTo>
                <a:cubicBezTo>
                  <a:pt x="6818489" y="1023056"/>
                  <a:pt x="6788856" y="1080911"/>
                  <a:pt x="6762045" y="1069622"/>
                </a:cubicBezTo>
                <a:cubicBezTo>
                  <a:pt x="6735234" y="1058333"/>
                  <a:pt x="6688668" y="1017411"/>
                  <a:pt x="6702779" y="984956"/>
                </a:cubicBezTo>
                <a:cubicBezTo>
                  <a:pt x="6716890" y="952501"/>
                  <a:pt x="6817079" y="908756"/>
                  <a:pt x="6846712" y="874889"/>
                </a:cubicBezTo>
                <a:cubicBezTo>
                  <a:pt x="6876345" y="841022"/>
                  <a:pt x="6832601" y="793045"/>
                  <a:pt x="6880579" y="781756"/>
                </a:cubicBezTo>
                <a:cubicBezTo>
                  <a:pt x="6928557" y="770467"/>
                  <a:pt x="7045679" y="811389"/>
                  <a:pt x="7134579" y="807156"/>
                </a:cubicBezTo>
                <a:cubicBezTo>
                  <a:pt x="7223479" y="802923"/>
                  <a:pt x="7414728" y="758395"/>
                  <a:pt x="7413979" y="756356"/>
                </a:cubicBezTo>
                <a:cubicBezTo>
                  <a:pt x="7413230" y="754317"/>
                  <a:pt x="7189350" y="852778"/>
                  <a:pt x="7130083" y="794922"/>
                </a:cubicBezTo>
                <a:cubicBezTo>
                  <a:pt x="7070816" y="737066"/>
                  <a:pt x="7081619" y="473505"/>
                  <a:pt x="7058379" y="409222"/>
                </a:cubicBezTo>
                <a:cubicBezTo>
                  <a:pt x="7035139" y="344939"/>
                  <a:pt x="7018867" y="407811"/>
                  <a:pt x="6990645" y="409222"/>
                </a:cubicBezTo>
                <a:close/>
              </a:path>
            </a:pathLst>
          </a:cu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6850" name="Picture 2" descr="Yosemite 2 RFH"/>
          <p:cNvPicPr>
            <a:picLocks noChangeAspect="1" noChangeArrowheads="1"/>
          </p:cNvPicPr>
          <p:nvPr/>
        </p:nvPicPr>
        <p:blipFill>
          <a:blip r:embed="rId3"/>
          <a:srcRect/>
          <a:stretch>
            <a:fillRect/>
          </a:stretch>
        </p:blipFill>
        <p:spPr bwMode="auto">
          <a:xfrm>
            <a:off x="0" y="0"/>
            <a:ext cx="9144000" cy="6081713"/>
          </a:xfrm>
          <a:prstGeom prst="rect">
            <a:avLst/>
          </a:prstGeo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3234" name="Picture 2" descr="meadows11"/>
          <p:cNvPicPr>
            <a:picLocks noChangeAspect="1" noChangeArrowheads="1"/>
          </p:cNvPicPr>
          <p:nvPr/>
        </p:nvPicPr>
        <p:blipFill>
          <a:blip r:embed="rId3"/>
          <a:srcRect t="2222" b="2222"/>
          <a:stretch>
            <a:fillRect/>
          </a:stretch>
        </p:blipFill>
        <p:spPr bwMode="auto">
          <a:xfrm>
            <a:off x="2133600" y="0"/>
            <a:ext cx="4838700" cy="6858000"/>
          </a:xfrm>
          <a:prstGeom prst="rect">
            <a:avLst/>
          </a:prstGeom>
          <a:noFill/>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2386" name="Picture 2" descr="125_halfdome_liberty_cap_and_the_falls"/>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382588"/>
            <a:ext cx="9144000" cy="6138862"/>
            <a:chOff x="0" y="241"/>
            <a:chExt cx="5760" cy="3867"/>
          </a:xfrm>
        </p:grpSpPr>
        <p:pic>
          <p:nvPicPr>
            <p:cNvPr id="323587" name="Picture 3"/>
            <p:cNvPicPr>
              <a:picLocks noChangeAspect="1" noChangeArrowheads="1"/>
            </p:cNvPicPr>
            <p:nvPr/>
          </p:nvPicPr>
          <p:blipFill>
            <a:blip r:embed="rId3"/>
            <a:srcRect/>
            <a:stretch>
              <a:fillRect/>
            </a:stretch>
          </p:blipFill>
          <p:spPr bwMode="auto">
            <a:xfrm>
              <a:off x="0" y="241"/>
              <a:ext cx="5760" cy="3838"/>
            </a:xfrm>
            <a:prstGeom prst="rect">
              <a:avLst/>
            </a:prstGeom>
            <a:noFill/>
            <a:ln w="9525">
              <a:noFill/>
              <a:miter lim="800000"/>
              <a:headEnd/>
              <a:tailEnd/>
            </a:ln>
            <a:effectLst/>
          </p:spPr>
        </p:pic>
        <p:sp>
          <p:nvSpPr>
            <p:cNvPr id="323588" name="Text Box 4"/>
            <p:cNvSpPr txBox="1">
              <a:spLocks noChangeArrowheads="1"/>
            </p:cNvSpPr>
            <p:nvPr/>
          </p:nvSpPr>
          <p:spPr bwMode="auto">
            <a:xfrm rot="16216750">
              <a:off x="-243" y="3735"/>
              <a:ext cx="617" cy="130"/>
            </a:xfrm>
            <a:prstGeom prst="rect">
              <a:avLst/>
            </a:prstGeom>
            <a:noFill/>
            <a:ln w="12700">
              <a:noFill/>
              <a:miter lim="800000"/>
              <a:headEnd type="none" w="sm" len="sm"/>
              <a:tailEnd type="none" w="sm" len="sm"/>
            </a:ln>
            <a:effectLst/>
          </p:spPr>
          <p:txBody>
            <a:bodyPr>
              <a:spAutoFit/>
            </a:bodyPr>
            <a:lstStyle/>
            <a:p>
              <a:pPr eaLnBrk="0" hangingPunct="0">
                <a:lnSpc>
                  <a:spcPct val="75000"/>
                </a:lnSpc>
                <a:spcBef>
                  <a:spcPct val="60000"/>
                </a:spcBef>
              </a:pPr>
              <a:r>
                <a:rPr lang="en-US" sz="1000" i="1">
                  <a:solidFill>
                    <a:srgbClr val="FF0000"/>
                  </a:solidFill>
                  <a:effectLst/>
                  <a:latin typeface="Times New Roman" pitchFamily="18" charset="0"/>
                  <a:cs typeface="Times New Roman" pitchFamily="18" charset="0"/>
                </a:rPr>
                <a:t>Robert J. Lillie</a:t>
              </a:r>
            </a:p>
          </p:txBody>
        </p:sp>
      </p:grpSp>
      <p:sp>
        <p:nvSpPr>
          <p:cNvPr id="323590" name="Rectangle 6"/>
          <p:cNvSpPr>
            <a:spLocks noChangeArrowheads="1"/>
          </p:cNvSpPr>
          <p:nvPr/>
        </p:nvSpPr>
        <p:spPr bwMode="auto">
          <a:xfrm>
            <a:off x="117475" y="2660650"/>
            <a:ext cx="2035175" cy="384175"/>
          </a:xfrm>
          <a:prstGeom prst="rect">
            <a:avLst/>
          </a:prstGeom>
          <a:noFill/>
          <a:ln w="12700">
            <a:noFill/>
            <a:miter lim="800000"/>
            <a:headEnd type="none" w="sm" len="sm"/>
            <a:tailEnd type="none" w="sm" len="sm"/>
          </a:ln>
          <a:effectLst/>
        </p:spPr>
        <p:txBody>
          <a:bodyPr>
            <a:spAutoFit/>
          </a:bodyPr>
          <a:lstStyle/>
          <a:p>
            <a:pPr eaLnBrk="0" hangingPunct="0">
              <a:lnSpc>
                <a:spcPct val="80000"/>
              </a:lnSpc>
            </a:pPr>
            <a:r>
              <a:rPr lang="en-US" sz="2400" i="1">
                <a:solidFill>
                  <a:schemeClr val="tx1"/>
                </a:solidFill>
                <a:effectLst/>
                <a:latin typeface="Times New Roman" pitchFamily="18" charset="0"/>
              </a:rPr>
              <a:t>Mono Lakes</a:t>
            </a:r>
          </a:p>
        </p:txBody>
      </p:sp>
      <p:sp>
        <p:nvSpPr>
          <p:cNvPr id="323591" name="Rectangle 7"/>
          <p:cNvSpPr>
            <a:spLocks noChangeArrowheads="1"/>
          </p:cNvSpPr>
          <p:nvPr/>
        </p:nvSpPr>
        <p:spPr bwMode="auto">
          <a:xfrm>
            <a:off x="7094538" y="587375"/>
            <a:ext cx="2074862" cy="676275"/>
          </a:xfrm>
          <a:prstGeom prst="rect">
            <a:avLst/>
          </a:prstGeom>
          <a:noFill/>
          <a:ln w="12700">
            <a:noFill/>
            <a:miter lim="800000"/>
            <a:headEnd type="none" w="sm" len="sm"/>
            <a:tailEnd type="none" w="sm" len="sm"/>
          </a:ln>
          <a:effectLst/>
        </p:spPr>
        <p:txBody>
          <a:bodyPr>
            <a:spAutoFit/>
          </a:bodyPr>
          <a:lstStyle/>
          <a:p>
            <a:pPr eaLnBrk="0" hangingPunct="0">
              <a:lnSpc>
                <a:spcPct val="80000"/>
              </a:lnSpc>
            </a:pPr>
            <a:r>
              <a:rPr lang="en-US" sz="2400" i="1">
                <a:solidFill>
                  <a:schemeClr val="tx1"/>
                </a:solidFill>
                <a:effectLst/>
                <a:latin typeface="Times New Roman" pitchFamily="18" charset="0"/>
              </a:rPr>
              <a:t>Yosemite National Park</a:t>
            </a:r>
          </a:p>
        </p:txBody>
      </p:sp>
      <p:sp>
        <p:nvSpPr>
          <p:cNvPr id="323592" name="Rectangle 8"/>
          <p:cNvSpPr>
            <a:spLocks noChangeArrowheads="1"/>
          </p:cNvSpPr>
          <p:nvPr/>
        </p:nvSpPr>
        <p:spPr bwMode="auto">
          <a:xfrm>
            <a:off x="4610100" y="2101850"/>
            <a:ext cx="3457575" cy="482600"/>
          </a:xfrm>
          <a:prstGeom prst="rect">
            <a:avLst/>
          </a:prstGeom>
          <a:noFill/>
          <a:ln w="12700">
            <a:noFill/>
            <a:miter lim="800000"/>
            <a:headEnd type="none" w="sm" len="sm"/>
            <a:tailEnd type="none" w="sm" len="sm"/>
          </a:ln>
          <a:effectLst/>
        </p:spPr>
        <p:txBody>
          <a:bodyPr>
            <a:spAutoFit/>
          </a:bodyPr>
          <a:lstStyle/>
          <a:p>
            <a:pPr eaLnBrk="0" hangingPunct="0">
              <a:lnSpc>
                <a:spcPct val="80000"/>
              </a:lnSpc>
            </a:pPr>
            <a:r>
              <a:rPr lang="en-US" i="1">
                <a:solidFill>
                  <a:schemeClr val="tx1"/>
                </a:solidFill>
                <a:effectLst/>
                <a:latin typeface="Times New Roman" pitchFamily="18" charset="0"/>
              </a:rPr>
              <a:t>Fault Escarpment</a:t>
            </a:r>
          </a:p>
        </p:txBody>
      </p:sp>
      <p:sp>
        <p:nvSpPr>
          <p:cNvPr id="323593" name="Text Box 9"/>
          <p:cNvSpPr txBox="1">
            <a:spLocks noChangeArrowheads="1"/>
          </p:cNvSpPr>
          <p:nvPr/>
        </p:nvSpPr>
        <p:spPr bwMode="auto">
          <a:xfrm>
            <a:off x="7759700" y="6500813"/>
            <a:ext cx="1447800" cy="336550"/>
          </a:xfrm>
          <a:prstGeom prst="rect">
            <a:avLst/>
          </a:prstGeom>
          <a:noFill/>
          <a:ln w="12700">
            <a:noFill/>
            <a:miter lim="800000"/>
            <a:headEnd type="none" w="sm" len="sm"/>
            <a:tailEnd type="none" w="sm" len="sm"/>
          </a:ln>
          <a:effectLst/>
        </p:spPr>
        <p:txBody>
          <a:bodyPr>
            <a:spAutoFit/>
          </a:bodyPr>
          <a:lstStyle/>
          <a:p>
            <a:pPr eaLnBrk="0" hangingPunct="0">
              <a:lnSpc>
                <a:spcPct val="50000"/>
              </a:lnSpc>
              <a:spcBef>
                <a:spcPct val="60000"/>
              </a:spcBef>
            </a:pPr>
            <a:r>
              <a:rPr lang="en-US" sz="1000" i="1">
                <a:solidFill>
                  <a:srgbClr val="FF0000"/>
                </a:solidFill>
                <a:effectLst/>
                <a:latin typeface="Times New Roman" pitchFamily="18" charset="0"/>
              </a:rPr>
              <a:t>Parks and Plates</a:t>
            </a:r>
          </a:p>
          <a:p>
            <a:pPr eaLnBrk="0" hangingPunct="0">
              <a:lnSpc>
                <a:spcPct val="50000"/>
              </a:lnSpc>
              <a:spcBef>
                <a:spcPct val="60000"/>
              </a:spcBef>
            </a:pPr>
            <a:r>
              <a:rPr lang="en-US" sz="1000" i="1">
                <a:solidFill>
                  <a:srgbClr val="FF0000"/>
                </a:solidFill>
                <a:effectLst/>
                <a:latin typeface="Times New Roman" pitchFamily="18" charset="0"/>
                <a:cs typeface="Times New Roman" pitchFamily="18" charset="0"/>
              </a:rPr>
              <a:t>©2005 Robert J. Lillie</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722" name="Picture 2" descr="Yosemite 01A RFH"/>
          <p:cNvPicPr>
            <a:picLocks noChangeAspect="1" noChangeArrowheads="1"/>
          </p:cNvPicPr>
          <p:nvPr/>
        </p:nvPicPr>
        <p:blipFill>
          <a:blip r:embed="rId3"/>
          <a:srcRect/>
          <a:stretch>
            <a:fillRect/>
          </a:stretch>
        </p:blipFill>
        <p:spPr bwMode="auto">
          <a:xfrm>
            <a:off x="0" y="0"/>
            <a:ext cx="9144000" cy="6164263"/>
          </a:xfrm>
          <a:prstGeom prst="rect">
            <a:avLst/>
          </a:prstGeom>
          <a:noFill/>
        </p:spPr>
      </p:pic>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50800" cap="flat" cmpd="sng" algn="ctr">
          <a:solidFill>
            <a:schemeClr val="accent1">
              <a:lumMod val="50000"/>
            </a:schemeClr>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4205</TotalTime>
  <Words>2897</Words>
  <Application>Microsoft Office PowerPoint</Application>
  <PresentationFormat>On-screen Show (4:3)</PresentationFormat>
  <Paragraphs>319</Paragraphs>
  <Slides>90</Slides>
  <Notes>86</Notes>
  <HiddenSlides>19</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64</cp:revision>
  <dcterms:created xsi:type="dcterms:W3CDTF">2005-04-09T22:18:46Z</dcterms:created>
  <dcterms:modified xsi:type="dcterms:W3CDTF">2009-01-05T07:16:56Z</dcterms:modified>
</cp:coreProperties>
</file>